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74" r:id="rId7"/>
    <p:sldId id="261" r:id="rId8"/>
    <p:sldId id="283" r:id="rId9"/>
    <p:sldId id="284" r:id="rId10"/>
    <p:sldId id="277" r:id="rId11"/>
    <p:sldId id="289" r:id="rId12"/>
    <p:sldId id="291" r:id="rId13"/>
    <p:sldId id="273" r:id="rId14"/>
    <p:sldId id="290" r:id="rId15"/>
    <p:sldId id="292"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521BFB-05F4-41D8-84FA-198E5B973A91}" v="5" dt="2023-07-10T09:24:00.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04" autoAdjust="0"/>
    <p:restoredTop sz="94660"/>
  </p:normalViewPr>
  <p:slideViewPr>
    <p:cSldViewPr snapToGrid="0">
      <p:cViewPr>
        <p:scale>
          <a:sx n="67" d="100"/>
          <a:sy n="67" d="100"/>
        </p:scale>
        <p:origin x="32" y="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154358-7252-4B87-8613-7999941EF4A1}" type="doc">
      <dgm:prSet loTypeId="urn:microsoft.com/office/officeart/2009/3/layout/IncreasingArrowsProcess" loCatId="process" qsTypeId="urn:microsoft.com/office/officeart/2005/8/quickstyle/simple1" qsCatId="simple" csTypeId="urn:microsoft.com/office/officeart/2005/8/colors/accent6_4" csCatId="accent6" phldr="1"/>
      <dgm:spPr/>
      <dgm:t>
        <a:bodyPr/>
        <a:lstStyle/>
        <a:p>
          <a:endParaRPr lang="en-GB"/>
        </a:p>
      </dgm:t>
    </dgm:pt>
    <dgm:pt modelId="{7CE82D51-4DC7-47EF-9EB3-E6911B7AA93D}">
      <dgm:prSet phldrT="[Text]"/>
      <dgm:spPr>
        <a:xfrm>
          <a:off x="1271197" y="266488"/>
          <a:ext cx="4085138" cy="772884"/>
        </a:xfrm>
        <a:prstGeom prst="rightArrow">
          <a:avLst>
            <a:gd name="adj1" fmla="val 50000"/>
            <a:gd name="adj2" fmla="val 50000"/>
          </a:avLst>
        </a:prstGeom>
        <a:solidFill>
          <a:srgbClr val="70AD47">
            <a:shade val="50000"/>
            <a:hueOff val="184212"/>
            <a:satOff val="-8053"/>
            <a:lumOff val="2198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Calibri" panose="020F0502020204030204"/>
              <a:ea typeface="+mn-ea"/>
              <a:cs typeface="+mn-cs"/>
            </a:rPr>
            <a:t>Introduce New Links</a:t>
          </a:r>
        </a:p>
      </dgm:t>
    </dgm:pt>
    <dgm:pt modelId="{9C7AECC9-423B-4754-A288-30FC67F3C3EF}" type="parTrans" cxnId="{1AE5210F-3A25-43A0-8110-BEEE9E133C03}">
      <dgm:prSet/>
      <dgm:spPr/>
      <dgm:t>
        <a:bodyPr/>
        <a:lstStyle/>
        <a:p>
          <a:endParaRPr lang="en-GB"/>
        </a:p>
      </dgm:t>
    </dgm:pt>
    <dgm:pt modelId="{B32482F5-D00B-4425-BA64-DC68AD4DF43C}" type="sibTrans" cxnId="{1AE5210F-3A25-43A0-8110-BEEE9E133C03}">
      <dgm:prSet/>
      <dgm:spPr/>
      <dgm:t>
        <a:bodyPr/>
        <a:lstStyle/>
        <a:p>
          <a:endParaRPr lang="en-GB"/>
        </a:p>
      </dgm:t>
    </dgm:pt>
    <dgm:pt modelId="{5B82894A-362E-4F2B-9B6B-9A9DFFF72B48}">
      <dgm:prSet phldrT="[Text]"/>
      <dgm:spPr>
        <a:xfrm>
          <a:off x="1271197" y="863755"/>
          <a:ext cx="1223683" cy="1393165"/>
        </a:xfrm>
        <a:prstGeom prst="rect">
          <a:avLst/>
        </a:prstGeom>
        <a:solidFill>
          <a:sysClr val="window" lastClr="FFFFFF">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n-GB" dirty="0">
              <a:solidFill>
                <a:sysClr val="windowText" lastClr="000000">
                  <a:hueOff val="0"/>
                  <a:satOff val="0"/>
                  <a:lumOff val="0"/>
                  <a:alphaOff val="0"/>
                </a:sysClr>
              </a:solidFill>
              <a:latin typeface="Calibri" panose="020F0502020204030204"/>
              <a:ea typeface="+mn-ea"/>
              <a:cs typeface="+mn-cs"/>
            </a:rPr>
            <a:t>Augment key corridors with new services providing additional links and provide new links on the secondary network where this demonstrated value for money</a:t>
          </a:r>
        </a:p>
      </dgm:t>
    </dgm:pt>
    <dgm:pt modelId="{F581A2A3-2C72-4AE1-806D-E05D3E50A292}" type="parTrans" cxnId="{454A8F3F-F63B-4D78-AC35-2C7241B6798A}">
      <dgm:prSet/>
      <dgm:spPr/>
      <dgm:t>
        <a:bodyPr/>
        <a:lstStyle/>
        <a:p>
          <a:endParaRPr lang="en-GB"/>
        </a:p>
      </dgm:t>
    </dgm:pt>
    <dgm:pt modelId="{55BB4CAA-8477-4E0D-B430-3FFC90EB5C39}" type="sibTrans" cxnId="{454A8F3F-F63B-4D78-AC35-2C7241B6798A}">
      <dgm:prSet/>
      <dgm:spPr/>
      <dgm:t>
        <a:bodyPr/>
        <a:lstStyle/>
        <a:p>
          <a:endParaRPr lang="en-GB"/>
        </a:p>
      </dgm:t>
    </dgm:pt>
    <dgm:pt modelId="{0D2DA4C4-9FEA-4BED-9821-D91A11880767}">
      <dgm:prSet phldrT="[Text]"/>
      <dgm:spPr>
        <a:xfrm>
          <a:off x="2494880" y="524025"/>
          <a:ext cx="2861455" cy="772884"/>
        </a:xfrm>
        <a:prstGeom prst="rightArrow">
          <a:avLst>
            <a:gd name="adj1" fmla="val 50000"/>
            <a:gd name="adj2" fmla="val 50000"/>
          </a:avLst>
        </a:prstGeom>
        <a:solidFill>
          <a:srgbClr val="70AD47">
            <a:shade val="50000"/>
            <a:hueOff val="368424"/>
            <a:satOff val="-16105"/>
            <a:lumOff val="4396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Calibri" panose="020F0502020204030204"/>
              <a:ea typeface="+mn-ea"/>
              <a:cs typeface="+mn-cs"/>
            </a:rPr>
            <a:t>Enhance Evening / Weekend Travel</a:t>
          </a:r>
        </a:p>
      </dgm:t>
    </dgm:pt>
    <dgm:pt modelId="{6B0FE169-C90B-4566-AB48-274C45E59368}" type="parTrans" cxnId="{5E39679C-435A-4C82-ACB4-C649B116BE4F}">
      <dgm:prSet/>
      <dgm:spPr/>
      <dgm:t>
        <a:bodyPr/>
        <a:lstStyle/>
        <a:p>
          <a:endParaRPr lang="en-GB"/>
        </a:p>
      </dgm:t>
    </dgm:pt>
    <dgm:pt modelId="{E4063544-CDEE-4152-8F3E-2C249F456FA9}" type="sibTrans" cxnId="{5E39679C-435A-4C82-ACB4-C649B116BE4F}">
      <dgm:prSet/>
      <dgm:spPr/>
      <dgm:t>
        <a:bodyPr/>
        <a:lstStyle/>
        <a:p>
          <a:endParaRPr lang="en-GB"/>
        </a:p>
      </dgm:t>
    </dgm:pt>
    <dgm:pt modelId="{2FE99864-CD57-47F2-91E5-5F5BE93C432C}">
      <dgm:prSet phldrT="[Text]"/>
      <dgm:spPr>
        <a:xfrm>
          <a:off x="2494880" y="1121292"/>
          <a:ext cx="1223683" cy="1402480"/>
        </a:xfrm>
        <a:prstGeom prst="rect">
          <a:avLst/>
        </a:prstGeom>
        <a:solidFill>
          <a:sysClr val="window" lastClr="FFFFFF">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n-GB">
              <a:solidFill>
                <a:sysClr val="windowText" lastClr="000000">
                  <a:hueOff val="0"/>
                  <a:satOff val="0"/>
                  <a:lumOff val="0"/>
                  <a:alphaOff val="0"/>
                </a:sysClr>
              </a:solidFill>
              <a:latin typeface="Calibri" panose="020F0502020204030204"/>
              <a:ea typeface="+mn-ea"/>
              <a:cs typeface="+mn-cs"/>
            </a:rPr>
            <a:t>Focus improvements on a core midweek period of 0700-1900 but look to extend the benefits later into the evening and across the whole week with new services and frequency uplifts</a:t>
          </a:r>
        </a:p>
      </dgm:t>
    </dgm:pt>
    <dgm:pt modelId="{E3D22D10-650F-4798-AB26-33164F429C96}" type="parTrans" cxnId="{FA6B7331-D437-4AFB-B389-5F1A9339B7CB}">
      <dgm:prSet/>
      <dgm:spPr/>
      <dgm:t>
        <a:bodyPr/>
        <a:lstStyle/>
        <a:p>
          <a:endParaRPr lang="en-GB"/>
        </a:p>
      </dgm:t>
    </dgm:pt>
    <dgm:pt modelId="{E10DF5E3-7762-4498-A696-75251F7D07C3}" type="sibTrans" cxnId="{FA6B7331-D437-4AFB-B389-5F1A9339B7CB}">
      <dgm:prSet/>
      <dgm:spPr/>
      <dgm:t>
        <a:bodyPr/>
        <a:lstStyle/>
        <a:p>
          <a:endParaRPr lang="en-GB"/>
        </a:p>
      </dgm:t>
    </dgm:pt>
    <dgm:pt modelId="{CE0A2448-9BAF-45A7-AA7B-F495C33A0980}">
      <dgm:prSet phldrT="[Text]"/>
      <dgm:spPr>
        <a:xfrm>
          <a:off x="3718564" y="781562"/>
          <a:ext cx="1637771" cy="772884"/>
        </a:xfrm>
        <a:prstGeom prst="rightArrow">
          <a:avLst>
            <a:gd name="adj1" fmla="val 50000"/>
            <a:gd name="adj2" fmla="val 50000"/>
          </a:avLst>
        </a:prstGeom>
        <a:solidFill>
          <a:srgbClr val="70AD47">
            <a:shade val="50000"/>
            <a:hueOff val="184212"/>
            <a:satOff val="-8053"/>
            <a:lumOff val="2198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Calibri" panose="020F0502020204030204"/>
              <a:ea typeface="+mn-ea"/>
              <a:cs typeface="+mn-cs"/>
            </a:rPr>
            <a:t>Expand DRT Services</a:t>
          </a:r>
        </a:p>
      </dgm:t>
    </dgm:pt>
    <dgm:pt modelId="{24DE06F5-7D48-4F97-BD9A-B0C365680CD1}" type="parTrans" cxnId="{052120A0-3388-43EE-94F7-5341D121C088}">
      <dgm:prSet/>
      <dgm:spPr/>
      <dgm:t>
        <a:bodyPr/>
        <a:lstStyle/>
        <a:p>
          <a:endParaRPr lang="en-GB"/>
        </a:p>
      </dgm:t>
    </dgm:pt>
    <dgm:pt modelId="{37CD22FF-1A1B-49A0-955E-0AED935F2409}" type="sibTrans" cxnId="{052120A0-3388-43EE-94F7-5341D121C088}">
      <dgm:prSet/>
      <dgm:spPr/>
      <dgm:t>
        <a:bodyPr/>
        <a:lstStyle/>
        <a:p>
          <a:endParaRPr lang="en-GB"/>
        </a:p>
      </dgm:t>
    </dgm:pt>
    <dgm:pt modelId="{BD852097-F21D-4F1C-A996-D4FD7F534BE9}">
      <dgm:prSet phldrT="[Text]"/>
      <dgm:spPr>
        <a:xfrm>
          <a:off x="3718564" y="1378829"/>
          <a:ext cx="1234832" cy="1418918"/>
        </a:xfrm>
        <a:prstGeom prst="rect">
          <a:avLst/>
        </a:prstGeom>
        <a:solidFill>
          <a:sysClr val="window" lastClr="FFFFFF">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n-GB">
              <a:solidFill>
                <a:sysClr val="windowText" lastClr="000000">
                  <a:hueOff val="0"/>
                  <a:satOff val="0"/>
                  <a:lumOff val="0"/>
                  <a:alphaOff val="0"/>
                </a:sysClr>
              </a:solidFill>
              <a:latin typeface="Calibri" panose="020F0502020204030204"/>
              <a:ea typeface="+mn-ea"/>
              <a:cs typeface="+mn-cs"/>
            </a:rPr>
            <a:t>Build on the success of HertsLynx by reviewing the value of some fixed links on the secondary network and replacing with DRT where greater flexibility can conect at key points to the core network</a:t>
          </a:r>
        </a:p>
      </dgm:t>
    </dgm:pt>
    <dgm:pt modelId="{1865E9FD-330C-47B6-A7D1-29D85D07AAD0}" type="parTrans" cxnId="{9393A409-FB0D-4E3F-A3EA-38CA01879212}">
      <dgm:prSet/>
      <dgm:spPr/>
      <dgm:t>
        <a:bodyPr/>
        <a:lstStyle/>
        <a:p>
          <a:endParaRPr lang="en-GB"/>
        </a:p>
      </dgm:t>
    </dgm:pt>
    <dgm:pt modelId="{7B95B69F-93A3-449B-9158-EA87C0BB0982}" type="sibTrans" cxnId="{9393A409-FB0D-4E3F-A3EA-38CA01879212}">
      <dgm:prSet/>
      <dgm:spPr/>
      <dgm:t>
        <a:bodyPr/>
        <a:lstStyle/>
        <a:p>
          <a:endParaRPr lang="en-GB"/>
        </a:p>
      </dgm:t>
    </dgm:pt>
    <dgm:pt modelId="{9A72F7ED-184B-4D77-9CED-2D02E4F5610F}">
      <dgm:prSet/>
      <dgm:spPr>
        <a:xfrm>
          <a:off x="47513" y="8952"/>
          <a:ext cx="5308822" cy="772884"/>
        </a:xfrm>
        <a:prstGeom prst="rightArrow">
          <a:avLst>
            <a:gd name="adj1" fmla="val 50000"/>
            <a:gd name="adj2" fmla="val 50000"/>
          </a:avLst>
        </a:prstGeom>
        <a:solidFill>
          <a:srgbClr val="70AD47">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a:solidFill>
                <a:sysClr val="window" lastClr="FFFFFF"/>
              </a:solidFill>
              <a:latin typeface="Calibri" panose="020F0502020204030204"/>
              <a:ea typeface="+mn-ea"/>
              <a:cs typeface="+mn-cs"/>
            </a:rPr>
            <a:t>Improve frequencies on existing corridors</a:t>
          </a:r>
        </a:p>
      </dgm:t>
    </dgm:pt>
    <dgm:pt modelId="{9E1300BF-66F1-405B-9B47-17D29DF93204}" type="parTrans" cxnId="{271C264D-7131-451B-B469-2FEF6ACE9284}">
      <dgm:prSet/>
      <dgm:spPr/>
      <dgm:t>
        <a:bodyPr/>
        <a:lstStyle/>
        <a:p>
          <a:endParaRPr lang="en-GB"/>
        </a:p>
      </dgm:t>
    </dgm:pt>
    <dgm:pt modelId="{625F84CE-50C2-4695-ACE5-587901F173AB}" type="sibTrans" cxnId="{271C264D-7131-451B-B469-2FEF6ACE9284}">
      <dgm:prSet/>
      <dgm:spPr/>
      <dgm:t>
        <a:bodyPr/>
        <a:lstStyle/>
        <a:p>
          <a:endParaRPr lang="en-GB"/>
        </a:p>
      </dgm:t>
    </dgm:pt>
    <dgm:pt modelId="{FB553193-2C47-4A33-9D22-34CCDB365EFE}">
      <dgm:prSet/>
      <dgm:spPr>
        <a:xfrm>
          <a:off x="47513" y="606218"/>
          <a:ext cx="1223683" cy="1429603"/>
        </a:xfrm>
        <a:prstGeom prst="rect">
          <a:avLst/>
        </a:prstGeom>
        <a:solidFill>
          <a:sysClr val="window" lastClr="FFFFFF">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n-GB">
              <a:solidFill>
                <a:sysClr val="windowText" lastClr="000000">
                  <a:hueOff val="0"/>
                  <a:satOff val="0"/>
                  <a:lumOff val="0"/>
                  <a:alphaOff val="0"/>
                </a:sysClr>
              </a:solidFill>
              <a:latin typeface="Calibri" panose="020F0502020204030204"/>
              <a:ea typeface="+mn-ea"/>
              <a:cs typeface="+mn-cs"/>
            </a:rPr>
            <a:t>Focus on five main towns: </a:t>
          </a:r>
        </a:p>
        <a:p>
          <a:pPr>
            <a:buNone/>
          </a:pPr>
          <a:r>
            <a:rPr lang="en-GB">
              <a:solidFill>
                <a:sysClr val="windowText" lastClr="000000">
                  <a:hueOff val="0"/>
                  <a:satOff val="0"/>
                  <a:lumOff val="0"/>
                  <a:alphaOff val="0"/>
                </a:sysClr>
              </a:solidFill>
              <a:latin typeface="Calibri" panose="020F0502020204030204"/>
              <a:ea typeface="+mn-ea"/>
              <a:cs typeface="+mn-cs"/>
            </a:rPr>
            <a:t>Hertford, </a:t>
          </a:r>
        </a:p>
        <a:p>
          <a:pPr>
            <a:buNone/>
          </a:pPr>
          <a:r>
            <a:rPr lang="en-GB">
              <a:solidFill>
                <a:sysClr val="windowText" lastClr="000000">
                  <a:hueOff val="0"/>
                  <a:satOff val="0"/>
                  <a:lumOff val="0"/>
                  <a:alphaOff val="0"/>
                </a:sysClr>
              </a:solidFill>
              <a:latin typeface="Calibri" panose="020F0502020204030204"/>
              <a:ea typeface="+mn-ea"/>
              <a:cs typeface="+mn-cs"/>
            </a:rPr>
            <a:t>Stevenage, </a:t>
          </a:r>
        </a:p>
        <a:p>
          <a:pPr>
            <a:buNone/>
          </a:pPr>
          <a:r>
            <a:rPr lang="en-GB">
              <a:solidFill>
                <a:sysClr val="windowText" lastClr="000000">
                  <a:hueOff val="0"/>
                  <a:satOff val="0"/>
                  <a:lumOff val="0"/>
                  <a:alphaOff val="0"/>
                </a:sysClr>
              </a:solidFill>
              <a:latin typeface="Calibri" panose="020F0502020204030204"/>
              <a:ea typeface="+mn-ea"/>
              <a:cs typeface="+mn-cs"/>
            </a:rPr>
            <a:t>St Albans,</a:t>
          </a:r>
        </a:p>
        <a:p>
          <a:pPr>
            <a:buNone/>
          </a:pPr>
          <a:r>
            <a:rPr lang="en-GB">
              <a:solidFill>
                <a:sysClr val="windowText" lastClr="000000">
                  <a:hueOff val="0"/>
                  <a:satOff val="0"/>
                  <a:lumOff val="0"/>
                  <a:alphaOff val="0"/>
                </a:sysClr>
              </a:solidFill>
              <a:latin typeface="Calibri" panose="020F0502020204030204"/>
              <a:ea typeface="+mn-ea"/>
              <a:cs typeface="+mn-cs"/>
            </a:rPr>
            <a:t>Watford, </a:t>
          </a:r>
        </a:p>
        <a:p>
          <a:pPr>
            <a:buNone/>
          </a:pPr>
          <a:r>
            <a:rPr lang="en-GB">
              <a:solidFill>
                <a:sysClr val="windowText" lastClr="000000">
                  <a:hueOff val="0"/>
                  <a:satOff val="0"/>
                  <a:lumOff val="0"/>
                  <a:alphaOff val="0"/>
                </a:sysClr>
              </a:solidFill>
              <a:latin typeface="Calibri" panose="020F0502020204030204"/>
              <a:ea typeface="+mn-ea"/>
              <a:cs typeface="+mn-cs"/>
            </a:rPr>
            <a:t>Hemel Hempstead</a:t>
          </a:r>
        </a:p>
      </dgm:t>
    </dgm:pt>
    <dgm:pt modelId="{B96DE9A0-ACC2-4E5B-BB66-56DA2BB9522F}" type="parTrans" cxnId="{5C44075C-8345-438A-8110-426BA63A2EA2}">
      <dgm:prSet/>
      <dgm:spPr/>
      <dgm:t>
        <a:bodyPr/>
        <a:lstStyle/>
        <a:p>
          <a:endParaRPr lang="en-GB"/>
        </a:p>
      </dgm:t>
    </dgm:pt>
    <dgm:pt modelId="{8FD59EE0-521D-449C-B19E-D01A34AD6E91}" type="sibTrans" cxnId="{5C44075C-8345-438A-8110-426BA63A2EA2}">
      <dgm:prSet/>
      <dgm:spPr/>
      <dgm:t>
        <a:bodyPr/>
        <a:lstStyle/>
        <a:p>
          <a:endParaRPr lang="en-GB"/>
        </a:p>
      </dgm:t>
    </dgm:pt>
    <dgm:pt modelId="{5D366738-85E3-4F00-B1BE-CB2083E50C41}" type="pres">
      <dgm:prSet presAssocID="{E8154358-7252-4B87-8613-7999941EF4A1}" presName="Name0" presStyleCnt="0">
        <dgm:presLayoutVars>
          <dgm:chMax val="5"/>
          <dgm:chPref val="5"/>
          <dgm:dir/>
          <dgm:animLvl val="lvl"/>
        </dgm:presLayoutVars>
      </dgm:prSet>
      <dgm:spPr/>
    </dgm:pt>
    <dgm:pt modelId="{0646CBC7-DB22-47FF-B78B-3045C868DC13}" type="pres">
      <dgm:prSet presAssocID="{9A72F7ED-184B-4D77-9CED-2D02E4F5610F}" presName="parentText1" presStyleLbl="node1" presStyleIdx="0" presStyleCnt="4">
        <dgm:presLayoutVars>
          <dgm:chMax/>
          <dgm:chPref val="3"/>
          <dgm:bulletEnabled val="1"/>
        </dgm:presLayoutVars>
      </dgm:prSet>
      <dgm:spPr/>
    </dgm:pt>
    <dgm:pt modelId="{4B965917-FFF7-4A0E-A20E-2EFA43ADA19C}" type="pres">
      <dgm:prSet presAssocID="{9A72F7ED-184B-4D77-9CED-2D02E4F5610F}" presName="childText1" presStyleLbl="solidAlignAcc1" presStyleIdx="0" presStyleCnt="4">
        <dgm:presLayoutVars>
          <dgm:chMax val="0"/>
          <dgm:chPref val="0"/>
          <dgm:bulletEnabled val="1"/>
        </dgm:presLayoutVars>
      </dgm:prSet>
      <dgm:spPr/>
    </dgm:pt>
    <dgm:pt modelId="{1BAB2484-A5FD-42B2-A26B-7A77EF43CDD8}" type="pres">
      <dgm:prSet presAssocID="{7CE82D51-4DC7-47EF-9EB3-E6911B7AA93D}" presName="parentText2" presStyleLbl="node1" presStyleIdx="1" presStyleCnt="4">
        <dgm:presLayoutVars>
          <dgm:chMax/>
          <dgm:chPref val="3"/>
          <dgm:bulletEnabled val="1"/>
        </dgm:presLayoutVars>
      </dgm:prSet>
      <dgm:spPr/>
    </dgm:pt>
    <dgm:pt modelId="{BF953321-05AF-4F6E-BB8B-AB687876581B}" type="pres">
      <dgm:prSet presAssocID="{7CE82D51-4DC7-47EF-9EB3-E6911B7AA93D}" presName="childText2" presStyleLbl="solidAlignAcc1" presStyleIdx="1" presStyleCnt="4">
        <dgm:presLayoutVars>
          <dgm:chMax val="0"/>
          <dgm:chPref val="0"/>
          <dgm:bulletEnabled val="1"/>
        </dgm:presLayoutVars>
      </dgm:prSet>
      <dgm:spPr/>
    </dgm:pt>
    <dgm:pt modelId="{BA314FF9-DD53-42BB-947C-C8B75A371FE5}" type="pres">
      <dgm:prSet presAssocID="{0D2DA4C4-9FEA-4BED-9821-D91A11880767}" presName="parentText3" presStyleLbl="node1" presStyleIdx="2" presStyleCnt="4">
        <dgm:presLayoutVars>
          <dgm:chMax/>
          <dgm:chPref val="3"/>
          <dgm:bulletEnabled val="1"/>
        </dgm:presLayoutVars>
      </dgm:prSet>
      <dgm:spPr/>
    </dgm:pt>
    <dgm:pt modelId="{9DB28A18-F2F1-41EF-A74F-47D487DE707A}" type="pres">
      <dgm:prSet presAssocID="{0D2DA4C4-9FEA-4BED-9821-D91A11880767}" presName="childText3" presStyleLbl="solidAlignAcc1" presStyleIdx="2" presStyleCnt="4">
        <dgm:presLayoutVars>
          <dgm:chMax val="0"/>
          <dgm:chPref val="0"/>
          <dgm:bulletEnabled val="1"/>
        </dgm:presLayoutVars>
      </dgm:prSet>
      <dgm:spPr/>
    </dgm:pt>
    <dgm:pt modelId="{D4F09037-7C67-42D6-BAAA-5C5785072DD5}" type="pres">
      <dgm:prSet presAssocID="{CE0A2448-9BAF-45A7-AA7B-F495C33A0980}" presName="parentText4" presStyleLbl="node1" presStyleIdx="3" presStyleCnt="4">
        <dgm:presLayoutVars>
          <dgm:chMax/>
          <dgm:chPref val="3"/>
          <dgm:bulletEnabled val="1"/>
        </dgm:presLayoutVars>
      </dgm:prSet>
      <dgm:spPr/>
    </dgm:pt>
    <dgm:pt modelId="{5EBC1628-BC4A-4788-8293-F01F877144B2}" type="pres">
      <dgm:prSet presAssocID="{CE0A2448-9BAF-45A7-AA7B-F495C33A0980}" presName="childText4" presStyleLbl="solidAlignAcc1" presStyleIdx="3" presStyleCnt="4">
        <dgm:presLayoutVars>
          <dgm:chMax val="0"/>
          <dgm:chPref val="0"/>
          <dgm:bulletEnabled val="1"/>
        </dgm:presLayoutVars>
      </dgm:prSet>
      <dgm:spPr/>
    </dgm:pt>
  </dgm:ptLst>
  <dgm:cxnLst>
    <dgm:cxn modelId="{3A243A06-35F8-4069-9CC7-29F1E5A6D185}" type="presOf" srcId="{2FE99864-CD57-47F2-91E5-5F5BE93C432C}" destId="{9DB28A18-F2F1-41EF-A74F-47D487DE707A}" srcOrd="0" destOrd="0" presId="urn:microsoft.com/office/officeart/2009/3/layout/IncreasingArrowsProcess"/>
    <dgm:cxn modelId="{9393A409-FB0D-4E3F-A3EA-38CA01879212}" srcId="{CE0A2448-9BAF-45A7-AA7B-F495C33A0980}" destId="{BD852097-F21D-4F1C-A996-D4FD7F534BE9}" srcOrd="0" destOrd="0" parTransId="{1865E9FD-330C-47B6-A7D1-29D85D07AAD0}" sibTransId="{7B95B69F-93A3-449B-9158-EA87C0BB0982}"/>
    <dgm:cxn modelId="{740C900A-A9A9-4F8F-973C-00768A02146B}" type="presOf" srcId="{E8154358-7252-4B87-8613-7999941EF4A1}" destId="{5D366738-85E3-4F00-B1BE-CB2083E50C41}" srcOrd="0" destOrd="0" presId="urn:microsoft.com/office/officeart/2009/3/layout/IncreasingArrowsProcess"/>
    <dgm:cxn modelId="{1AE5210F-3A25-43A0-8110-BEEE9E133C03}" srcId="{E8154358-7252-4B87-8613-7999941EF4A1}" destId="{7CE82D51-4DC7-47EF-9EB3-E6911B7AA93D}" srcOrd="1" destOrd="0" parTransId="{9C7AECC9-423B-4754-A288-30FC67F3C3EF}" sibTransId="{B32482F5-D00B-4425-BA64-DC68AD4DF43C}"/>
    <dgm:cxn modelId="{B1B4E015-1269-4E63-8CBD-B01FD2003241}" type="presOf" srcId="{0D2DA4C4-9FEA-4BED-9821-D91A11880767}" destId="{BA314FF9-DD53-42BB-947C-C8B75A371FE5}" srcOrd="0" destOrd="0" presId="urn:microsoft.com/office/officeart/2009/3/layout/IncreasingArrowsProcess"/>
    <dgm:cxn modelId="{7A200021-D338-49A1-B438-3D15216D26A2}" type="presOf" srcId="{BD852097-F21D-4F1C-A996-D4FD7F534BE9}" destId="{5EBC1628-BC4A-4788-8293-F01F877144B2}" srcOrd="0" destOrd="0" presId="urn:microsoft.com/office/officeart/2009/3/layout/IncreasingArrowsProcess"/>
    <dgm:cxn modelId="{FA6B7331-D437-4AFB-B389-5F1A9339B7CB}" srcId="{0D2DA4C4-9FEA-4BED-9821-D91A11880767}" destId="{2FE99864-CD57-47F2-91E5-5F5BE93C432C}" srcOrd="0" destOrd="0" parTransId="{E3D22D10-650F-4798-AB26-33164F429C96}" sibTransId="{E10DF5E3-7762-4498-A696-75251F7D07C3}"/>
    <dgm:cxn modelId="{454A8F3F-F63B-4D78-AC35-2C7241B6798A}" srcId="{7CE82D51-4DC7-47EF-9EB3-E6911B7AA93D}" destId="{5B82894A-362E-4F2B-9B6B-9A9DFFF72B48}" srcOrd="0" destOrd="0" parTransId="{F581A2A3-2C72-4AE1-806D-E05D3E50A292}" sibTransId="{55BB4CAA-8477-4E0D-B430-3FFC90EB5C39}"/>
    <dgm:cxn modelId="{5C44075C-8345-438A-8110-426BA63A2EA2}" srcId="{9A72F7ED-184B-4D77-9CED-2D02E4F5610F}" destId="{FB553193-2C47-4A33-9D22-34CCDB365EFE}" srcOrd="0" destOrd="0" parTransId="{B96DE9A0-ACC2-4E5B-BB66-56DA2BB9522F}" sibTransId="{8FD59EE0-521D-449C-B19E-D01A34AD6E91}"/>
    <dgm:cxn modelId="{75A5CF47-54C3-4A92-87FC-2ACD0D7A29A2}" type="presOf" srcId="{FB553193-2C47-4A33-9D22-34CCDB365EFE}" destId="{4B965917-FFF7-4A0E-A20E-2EFA43ADA19C}" srcOrd="0" destOrd="0" presId="urn:microsoft.com/office/officeart/2009/3/layout/IncreasingArrowsProcess"/>
    <dgm:cxn modelId="{271C264D-7131-451B-B469-2FEF6ACE9284}" srcId="{E8154358-7252-4B87-8613-7999941EF4A1}" destId="{9A72F7ED-184B-4D77-9CED-2D02E4F5610F}" srcOrd="0" destOrd="0" parTransId="{9E1300BF-66F1-405B-9B47-17D29DF93204}" sibTransId="{625F84CE-50C2-4695-ACE5-587901F173AB}"/>
    <dgm:cxn modelId="{485E844D-1CAD-46DC-AE1F-802C1C513644}" type="presOf" srcId="{5B82894A-362E-4F2B-9B6B-9A9DFFF72B48}" destId="{BF953321-05AF-4F6E-BB8B-AB687876581B}" srcOrd="0" destOrd="0" presId="urn:microsoft.com/office/officeart/2009/3/layout/IncreasingArrowsProcess"/>
    <dgm:cxn modelId="{40591457-9B67-4357-91D8-5893098F229B}" type="presOf" srcId="{9A72F7ED-184B-4D77-9CED-2D02E4F5610F}" destId="{0646CBC7-DB22-47FF-B78B-3045C868DC13}" srcOrd="0" destOrd="0" presId="urn:microsoft.com/office/officeart/2009/3/layout/IncreasingArrowsProcess"/>
    <dgm:cxn modelId="{5E39679C-435A-4C82-ACB4-C649B116BE4F}" srcId="{E8154358-7252-4B87-8613-7999941EF4A1}" destId="{0D2DA4C4-9FEA-4BED-9821-D91A11880767}" srcOrd="2" destOrd="0" parTransId="{6B0FE169-C90B-4566-AB48-274C45E59368}" sibTransId="{E4063544-CDEE-4152-8F3E-2C249F456FA9}"/>
    <dgm:cxn modelId="{052120A0-3388-43EE-94F7-5341D121C088}" srcId="{E8154358-7252-4B87-8613-7999941EF4A1}" destId="{CE0A2448-9BAF-45A7-AA7B-F495C33A0980}" srcOrd="3" destOrd="0" parTransId="{24DE06F5-7D48-4F97-BD9A-B0C365680CD1}" sibTransId="{37CD22FF-1A1B-49A0-955E-0AED935F2409}"/>
    <dgm:cxn modelId="{A80F96E4-01D3-46BB-98A7-614516AA0CF2}" type="presOf" srcId="{CE0A2448-9BAF-45A7-AA7B-F495C33A0980}" destId="{D4F09037-7C67-42D6-BAAA-5C5785072DD5}" srcOrd="0" destOrd="0" presId="urn:microsoft.com/office/officeart/2009/3/layout/IncreasingArrowsProcess"/>
    <dgm:cxn modelId="{F1EFBBF4-E801-4E39-89E3-9D528E4687DB}" type="presOf" srcId="{7CE82D51-4DC7-47EF-9EB3-E6911B7AA93D}" destId="{1BAB2484-A5FD-42B2-A26B-7A77EF43CDD8}" srcOrd="0" destOrd="0" presId="urn:microsoft.com/office/officeart/2009/3/layout/IncreasingArrowsProcess"/>
    <dgm:cxn modelId="{D2A7A3F2-5B68-4B48-9276-5A7ADF719A2E}" type="presParOf" srcId="{5D366738-85E3-4F00-B1BE-CB2083E50C41}" destId="{0646CBC7-DB22-47FF-B78B-3045C868DC13}" srcOrd="0" destOrd="0" presId="urn:microsoft.com/office/officeart/2009/3/layout/IncreasingArrowsProcess"/>
    <dgm:cxn modelId="{0946CEAB-B88D-49DF-BB8F-398A98A58725}" type="presParOf" srcId="{5D366738-85E3-4F00-B1BE-CB2083E50C41}" destId="{4B965917-FFF7-4A0E-A20E-2EFA43ADA19C}" srcOrd="1" destOrd="0" presId="urn:microsoft.com/office/officeart/2009/3/layout/IncreasingArrowsProcess"/>
    <dgm:cxn modelId="{7CB4813C-AADC-4911-91E8-8F4A1D9FC6F6}" type="presParOf" srcId="{5D366738-85E3-4F00-B1BE-CB2083E50C41}" destId="{1BAB2484-A5FD-42B2-A26B-7A77EF43CDD8}" srcOrd="2" destOrd="0" presId="urn:microsoft.com/office/officeart/2009/3/layout/IncreasingArrowsProcess"/>
    <dgm:cxn modelId="{F09FA49C-94EC-4FA4-ACE2-03AC4059711E}" type="presParOf" srcId="{5D366738-85E3-4F00-B1BE-CB2083E50C41}" destId="{BF953321-05AF-4F6E-BB8B-AB687876581B}" srcOrd="3" destOrd="0" presId="urn:microsoft.com/office/officeart/2009/3/layout/IncreasingArrowsProcess"/>
    <dgm:cxn modelId="{AED0FD21-A071-4D60-9E08-282D4BE4DDD9}" type="presParOf" srcId="{5D366738-85E3-4F00-B1BE-CB2083E50C41}" destId="{BA314FF9-DD53-42BB-947C-C8B75A371FE5}" srcOrd="4" destOrd="0" presId="urn:microsoft.com/office/officeart/2009/3/layout/IncreasingArrowsProcess"/>
    <dgm:cxn modelId="{BEC52E94-9D9D-4DEB-94A6-1B850DB91631}" type="presParOf" srcId="{5D366738-85E3-4F00-B1BE-CB2083E50C41}" destId="{9DB28A18-F2F1-41EF-A74F-47D487DE707A}" srcOrd="5" destOrd="0" presId="urn:microsoft.com/office/officeart/2009/3/layout/IncreasingArrowsProcess"/>
    <dgm:cxn modelId="{78FC6B08-BB91-4306-92FA-DA08278848CA}" type="presParOf" srcId="{5D366738-85E3-4F00-B1BE-CB2083E50C41}" destId="{D4F09037-7C67-42D6-BAAA-5C5785072DD5}" srcOrd="6" destOrd="0" presId="urn:microsoft.com/office/officeart/2009/3/layout/IncreasingArrowsProcess"/>
    <dgm:cxn modelId="{01C3D4B0-DB97-4FDF-9CF8-CA668A85E133}" type="presParOf" srcId="{5D366738-85E3-4F00-B1BE-CB2083E50C41}" destId="{5EBC1628-BC4A-4788-8293-F01F877144B2}"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6CBC7-DB22-47FF-B78B-3045C868DC13}">
      <dsp:nvSpPr>
        <dsp:cNvPr id="0" name=""/>
        <dsp:cNvSpPr/>
      </dsp:nvSpPr>
      <dsp:spPr>
        <a:xfrm>
          <a:off x="0" y="57587"/>
          <a:ext cx="10877549" cy="1583607"/>
        </a:xfrm>
        <a:prstGeom prst="rightArrow">
          <a:avLst>
            <a:gd name="adj1" fmla="val 50000"/>
            <a:gd name="adj2" fmla="val 50000"/>
          </a:avLst>
        </a:prstGeom>
        <a:solidFill>
          <a:srgbClr val="70AD47">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1398" numCol="1" spcCol="1270" anchor="ctr" anchorCtr="0">
          <a:noAutofit/>
        </a:bodyPr>
        <a:lstStyle/>
        <a:p>
          <a:pPr marL="0" lvl="0" indent="0" algn="l" defTabSz="1066800">
            <a:lnSpc>
              <a:spcPct val="90000"/>
            </a:lnSpc>
            <a:spcBef>
              <a:spcPct val="0"/>
            </a:spcBef>
            <a:spcAft>
              <a:spcPct val="35000"/>
            </a:spcAft>
            <a:buNone/>
          </a:pPr>
          <a:r>
            <a:rPr lang="en-GB" sz="2400" kern="1200">
              <a:solidFill>
                <a:sysClr val="window" lastClr="FFFFFF"/>
              </a:solidFill>
              <a:latin typeface="Calibri" panose="020F0502020204030204"/>
              <a:ea typeface="+mn-ea"/>
              <a:cs typeface="+mn-cs"/>
            </a:rPr>
            <a:t>Improve frequencies on existing corridors</a:t>
          </a:r>
        </a:p>
      </dsp:txBody>
      <dsp:txXfrm>
        <a:off x="0" y="453489"/>
        <a:ext cx="10481647" cy="791803"/>
      </dsp:txXfrm>
    </dsp:sp>
    <dsp:sp modelId="{4B965917-FFF7-4A0E-A20E-2EFA43ADA19C}">
      <dsp:nvSpPr>
        <dsp:cNvPr id="0" name=""/>
        <dsp:cNvSpPr/>
      </dsp:nvSpPr>
      <dsp:spPr>
        <a:xfrm>
          <a:off x="0" y="1281361"/>
          <a:ext cx="2507275" cy="2929197"/>
        </a:xfrm>
        <a:prstGeom prst="rect">
          <a:avLst/>
        </a:prstGeom>
        <a:solidFill>
          <a:sysClr val="window" lastClr="FFFFFF">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solidFill>
                <a:sysClr val="windowText" lastClr="000000">
                  <a:hueOff val="0"/>
                  <a:satOff val="0"/>
                  <a:lumOff val="0"/>
                  <a:alphaOff val="0"/>
                </a:sysClr>
              </a:solidFill>
              <a:latin typeface="Calibri" panose="020F0502020204030204"/>
              <a:ea typeface="+mn-ea"/>
              <a:cs typeface="+mn-cs"/>
            </a:rPr>
            <a:t>Focus on five main towns: </a:t>
          </a:r>
        </a:p>
        <a:p>
          <a:pPr marL="0" lvl="0" indent="0" algn="l" defTabSz="844550">
            <a:lnSpc>
              <a:spcPct val="90000"/>
            </a:lnSpc>
            <a:spcBef>
              <a:spcPct val="0"/>
            </a:spcBef>
            <a:spcAft>
              <a:spcPct val="35000"/>
            </a:spcAft>
            <a:buNone/>
          </a:pPr>
          <a:r>
            <a:rPr lang="en-GB" sz="1900" kern="1200">
              <a:solidFill>
                <a:sysClr val="windowText" lastClr="000000">
                  <a:hueOff val="0"/>
                  <a:satOff val="0"/>
                  <a:lumOff val="0"/>
                  <a:alphaOff val="0"/>
                </a:sysClr>
              </a:solidFill>
              <a:latin typeface="Calibri" panose="020F0502020204030204"/>
              <a:ea typeface="+mn-ea"/>
              <a:cs typeface="+mn-cs"/>
            </a:rPr>
            <a:t>Hertford, </a:t>
          </a:r>
        </a:p>
        <a:p>
          <a:pPr marL="0" lvl="0" indent="0" algn="l" defTabSz="844550">
            <a:lnSpc>
              <a:spcPct val="90000"/>
            </a:lnSpc>
            <a:spcBef>
              <a:spcPct val="0"/>
            </a:spcBef>
            <a:spcAft>
              <a:spcPct val="35000"/>
            </a:spcAft>
            <a:buNone/>
          </a:pPr>
          <a:r>
            <a:rPr lang="en-GB" sz="1900" kern="1200">
              <a:solidFill>
                <a:sysClr val="windowText" lastClr="000000">
                  <a:hueOff val="0"/>
                  <a:satOff val="0"/>
                  <a:lumOff val="0"/>
                  <a:alphaOff val="0"/>
                </a:sysClr>
              </a:solidFill>
              <a:latin typeface="Calibri" panose="020F0502020204030204"/>
              <a:ea typeface="+mn-ea"/>
              <a:cs typeface="+mn-cs"/>
            </a:rPr>
            <a:t>Stevenage, </a:t>
          </a:r>
        </a:p>
        <a:p>
          <a:pPr marL="0" lvl="0" indent="0" algn="l" defTabSz="844550">
            <a:lnSpc>
              <a:spcPct val="90000"/>
            </a:lnSpc>
            <a:spcBef>
              <a:spcPct val="0"/>
            </a:spcBef>
            <a:spcAft>
              <a:spcPct val="35000"/>
            </a:spcAft>
            <a:buNone/>
          </a:pPr>
          <a:r>
            <a:rPr lang="en-GB" sz="1900" kern="1200">
              <a:solidFill>
                <a:sysClr val="windowText" lastClr="000000">
                  <a:hueOff val="0"/>
                  <a:satOff val="0"/>
                  <a:lumOff val="0"/>
                  <a:alphaOff val="0"/>
                </a:sysClr>
              </a:solidFill>
              <a:latin typeface="Calibri" panose="020F0502020204030204"/>
              <a:ea typeface="+mn-ea"/>
              <a:cs typeface="+mn-cs"/>
            </a:rPr>
            <a:t>St Albans,</a:t>
          </a:r>
        </a:p>
        <a:p>
          <a:pPr marL="0" lvl="0" indent="0" algn="l" defTabSz="844550">
            <a:lnSpc>
              <a:spcPct val="90000"/>
            </a:lnSpc>
            <a:spcBef>
              <a:spcPct val="0"/>
            </a:spcBef>
            <a:spcAft>
              <a:spcPct val="35000"/>
            </a:spcAft>
            <a:buNone/>
          </a:pPr>
          <a:r>
            <a:rPr lang="en-GB" sz="1900" kern="1200">
              <a:solidFill>
                <a:sysClr val="windowText" lastClr="000000">
                  <a:hueOff val="0"/>
                  <a:satOff val="0"/>
                  <a:lumOff val="0"/>
                  <a:alphaOff val="0"/>
                </a:sysClr>
              </a:solidFill>
              <a:latin typeface="Calibri" panose="020F0502020204030204"/>
              <a:ea typeface="+mn-ea"/>
              <a:cs typeface="+mn-cs"/>
            </a:rPr>
            <a:t>Watford, </a:t>
          </a:r>
        </a:p>
        <a:p>
          <a:pPr marL="0" lvl="0" indent="0" algn="l" defTabSz="844550">
            <a:lnSpc>
              <a:spcPct val="90000"/>
            </a:lnSpc>
            <a:spcBef>
              <a:spcPct val="0"/>
            </a:spcBef>
            <a:spcAft>
              <a:spcPct val="35000"/>
            </a:spcAft>
            <a:buNone/>
          </a:pPr>
          <a:r>
            <a:rPr lang="en-GB" sz="1900" kern="1200">
              <a:solidFill>
                <a:sysClr val="windowText" lastClr="000000">
                  <a:hueOff val="0"/>
                  <a:satOff val="0"/>
                  <a:lumOff val="0"/>
                  <a:alphaOff val="0"/>
                </a:sysClr>
              </a:solidFill>
              <a:latin typeface="Calibri" panose="020F0502020204030204"/>
              <a:ea typeface="+mn-ea"/>
              <a:cs typeface="+mn-cs"/>
            </a:rPr>
            <a:t>Hemel Hempstead</a:t>
          </a:r>
        </a:p>
      </dsp:txBody>
      <dsp:txXfrm>
        <a:off x="0" y="1281361"/>
        <a:ext cx="2507275" cy="2929197"/>
      </dsp:txXfrm>
    </dsp:sp>
    <dsp:sp modelId="{1BAB2484-A5FD-42B2-A26B-7A77EF43CDD8}">
      <dsp:nvSpPr>
        <dsp:cNvPr id="0" name=""/>
        <dsp:cNvSpPr/>
      </dsp:nvSpPr>
      <dsp:spPr>
        <a:xfrm>
          <a:off x="2507275" y="585270"/>
          <a:ext cx="8370274" cy="1583607"/>
        </a:xfrm>
        <a:prstGeom prst="rightArrow">
          <a:avLst>
            <a:gd name="adj1" fmla="val 50000"/>
            <a:gd name="adj2" fmla="val 50000"/>
          </a:avLst>
        </a:prstGeom>
        <a:solidFill>
          <a:srgbClr val="70AD47">
            <a:shade val="50000"/>
            <a:hueOff val="184212"/>
            <a:satOff val="-8053"/>
            <a:lumOff val="2198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1398" numCol="1" spcCol="1270" anchor="ctr" anchorCtr="0">
          <a:noAutofit/>
        </a:bodyPr>
        <a:lstStyle/>
        <a:p>
          <a:pPr marL="0" lvl="0" indent="0" algn="l" defTabSz="1066800">
            <a:lnSpc>
              <a:spcPct val="90000"/>
            </a:lnSpc>
            <a:spcBef>
              <a:spcPct val="0"/>
            </a:spcBef>
            <a:spcAft>
              <a:spcPct val="35000"/>
            </a:spcAft>
            <a:buNone/>
          </a:pPr>
          <a:r>
            <a:rPr lang="en-GB" sz="2400" kern="1200">
              <a:solidFill>
                <a:sysClr val="window" lastClr="FFFFFF"/>
              </a:solidFill>
              <a:latin typeface="Calibri" panose="020F0502020204030204"/>
              <a:ea typeface="+mn-ea"/>
              <a:cs typeface="+mn-cs"/>
            </a:rPr>
            <a:t>Introduce New Links</a:t>
          </a:r>
        </a:p>
      </dsp:txBody>
      <dsp:txXfrm>
        <a:off x="2507275" y="981172"/>
        <a:ext cx="7974372" cy="791803"/>
      </dsp:txXfrm>
    </dsp:sp>
    <dsp:sp modelId="{BF953321-05AF-4F6E-BB8B-AB687876581B}">
      <dsp:nvSpPr>
        <dsp:cNvPr id="0" name=""/>
        <dsp:cNvSpPr/>
      </dsp:nvSpPr>
      <dsp:spPr>
        <a:xfrm>
          <a:off x="2507275" y="1809043"/>
          <a:ext cx="2507275" cy="2854535"/>
        </a:xfrm>
        <a:prstGeom prst="rect">
          <a:avLst/>
        </a:prstGeom>
        <a:solidFill>
          <a:sysClr val="window" lastClr="FFFFFF">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dirty="0">
              <a:solidFill>
                <a:sysClr val="windowText" lastClr="000000">
                  <a:hueOff val="0"/>
                  <a:satOff val="0"/>
                  <a:lumOff val="0"/>
                  <a:alphaOff val="0"/>
                </a:sysClr>
              </a:solidFill>
              <a:latin typeface="Calibri" panose="020F0502020204030204"/>
              <a:ea typeface="+mn-ea"/>
              <a:cs typeface="+mn-cs"/>
            </a:rPr>
            <a:t>Augment key corridors with new services providing additional links and provide new links on the secondary network where this demonstrated value for money</a:t>
          </a:r>
        </a:p>
      </dsp:txBody>
      <dsp:txXfrm>
        <a:off x="2507275" y="1809043"/>
        <a:ext cx="2507275" cy="2854535"/>
      </dsp:txXfrm>
    </dsp:sp>
    <dsp:sp modelId="{BA314FF9-DD53-42BB-947C-C8B75A371FE5}">
      <dsp:nvSpPr>
        <dsp:cNvPr id="0" name=""/>
        <dsp:cNvSpPr/>
      </dsp:nvSpPr>
      <dsp:spPr>
        <a:xfrm>
          <a:off x="5014550" y="1112952"/>
          <a:ext cx="5862999" cy="1583607"/>
        </a:xfrm>
        <a:prstGeom prst="rightArrow">
          <a:avLst>
            <a:gd name="adj1" fmla="val 50000"/>
            <a:gd name="adj2" fmla="val 50000"/>
          </a:avLst>
        </a:prstGeom>
        <a:solidFill>
          <a:srgbClr val="70AD47">
            <a:shade val="50000"/>
            <a:hueOff val="368424"/>
            <a:satOff val="-16105"/>
            <a:lumOff val="4396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1398" numCol="1" spcCol="1270" anchor="ctr" anchorCtr="0">
          <a:noAutofit/>
        </a:bodyPr>
        <a:lstStyle/>
        <a:p>
          <a:pPr marL="0" lvl="0" indent="0" algn="l" defTabSz="1066800">
            <a:lnSpc>
              <a:spcPct val="90000"/>
            </a:lnSpc>
            <a:spcBef>
              <a:spcPct val="0"/>
            </a:spcBef>
            <a:spcAft>
              <a:spcPct val="35000"/>
            </a:spcAft>
            <a:buNone/>
          </a:pPr>
          <a:r>
            <a:rPr lang="en-GB" sz="2400" kern="1200">
              <a:solidFill>
                <a:sysClr val="window" lastClr="FFFFFF"/>
              </a:solidFill>
              <a:latin typeface="Calibri" panose="020F0502020204030204"/>
              <a:ea typeface="+mn-ea"/>
              <a:cs typeface="+mn-cs"/>
            </a:rPr>
            <a:t>Enhance Evening / Weekend Travel</a:t>
          </a:r>
        </a:p>
      </dsp:txBody>
      <dsp:txXfrm>
        <a:off x="5014550" y="1508854"/>
        <a:ext cx="5467097" cy="791803"/>
      </dsp:txXfrm>
    </dsp:sp>
    <dsp:sp modelId="{9DB28A18-F2F1-41EF-A74F-47D487DE707A}">
      <dsp:nvSpPr>
        <dsp:cNvPr id="0" name=""/>
        <dsp:cNvSpPr/>
      </dsp:nvSpPr>
      <dsp:spPr>
        <a:xfrm>
          <a:off x="5014550" y="2336725"/>
          <a:ext cx="2507275" cy="2873622"/>
        </a:xfrm>
        <a:prstGeom prst="rect">
          <a:avLst/>
        </a:prstGeom>
        <a:solidFill>
          <a:sysClr val="window" lastClr="FFFFFF">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solidFill>
                <a:sysClr val="windowText" lastClr="000000">
                  <a:hueOff val="0"/>
                  <a:satOff val="0"/>
                  <a:lumOff val="0"/>
                  <a:alphaOff val="0"/>
                </a:sysClr>
              </a:solidFill>
              <a:latin typeface="Calibri" panose="020F0502020204030204"/>
              <a:ea typeface="+mn-ea"/>
              <a:cs typeface="+mn-cs"/>
            </a:rPr>
            <a:t>Focus improvements on a core midweek period of 0700-1900 but look to extend the benefits later into the evening and across the whole week with new services and frequency uplifts</a:t>
          </a:r>
        </a:p>
      </dsp:txBody>
      <dsp:txXfrm>
        <a:off x="5014550" y="2336725"/>
        <a:ext cx="2507275" cy="2873622"/>
      </dsp:txXfrm>
    </dsp:sp>
    <dsp:sp modelId="{D4F09037-7C67-42D6-BAAA-5C5785072DD5}">
      <dsp:nvSpPr>
        <dsp:cNvPr id="0" name=""/>
        <dsp:cNvSpPr/>
      </dsp:nvSpPr>
      <dsp:spPr>
        <a:xfrm>
          <a:off x="7521825" y="1640634"/>
          <a:ext cx="3355724" cy="1583607"/>
        </a:xfrm>
        <a:prstGeom prst="rightArrow">
          <a:avLst>
            <a:gd name="adj1" fmla="val 50000"/>
            <a:gd name="adj2" fmla="val 50000"/>
          </a:avLst>
        </a:prstGeom>
        <a:solidFill>
          <a:srgbClr val="70AD47">
            <a:shade val="50000"/>
            <a:hueOff val="184212"/>
            <a:satOff val="-8053"/>
            <a:lumOff val="2198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1398" numCol="1" spcCol="1270" anchor="ctr" anchorCtr="0">
          <a:noAutofit/>
        </a:bodyPr>
        <a:lstStyle/>
        <a:p>
          <a:pPr marL="0" lvl="0" indent="0" algn="l" defTabSz="1066800">
            <a:lnSpc>
              <a:spcPct val="90000"/>
            </a:lnSpc>
            <a:spcBef>
              <a:spcPct val="0"/>
            </a:spcBef>
            <a:spcAft>
              <a:spcPct val="35000"/>
            </a:spcAft>
            <a:buNone/>
          </a:pPr>
          <a:r>
            <a:rPr lang="en-GB" sz="2400" kern="1200">
              <a:solidFill>
                <a:sysClr val="window" lastClr="FFFFFF"/>
              </a:solidFill>
              <a:latin typeface="Calibri" panose="020F0502020204030204"/>
              <a:ea typeface="+mn-ea"/>
              <a:cs typeface="+mn-cs"/>
            </a:rPr>
            <a:t>Expand DRT Services</a:t>
          </a:r>
        </a:p>
      </dsp:txBody>
      <dsp:txXfrm>
        <a:off x="7521825" y="2036536"/>
        <a:ext cx="2959822" cy="791803"/>
      </dsp:txXfrm>
    </dsp:sp>
    <dsp:sp modelId="{5EBC1628-BC4A-4788-8293-F01F877144B2}">
      <dsp:nvSpPr>
        <dsp:cNvPr id="0" name=""/>
        <dsp:cNvSpPr/>
      </dsp:nvSpPr>
      <dsp:spPr>
        <a:xfrm>
          <a:off x="7521825" y="2864407"/>
          <a:ext cx="2530118" cy="2907304"/>
        </a:xfrm>
        <a:prstGeom prst="rect">
          <a:avLst/>
        </a:prstGeom>
        <a:solidFill>
          <a:sysClr val="window" lastClr="FFFFFF">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solidFill>
                <a:sysClr val="windowText" lastClr="000000">
                  <a:hueOff val="0"/>
                  <a:satOff val="0"/>
                  <a:lumOff val="0"/>
                  <a:alphaOff val="0"/>
                </a:sysClr>
              </a:solidFill>
              <a:latin typeface="Calibri" panose="020F0502020204030204"/>
              <a:ea typeface="+mn-ea"/>
              <a:cs typeface="+mn-cs"/>
            </a:rPr>
            <a:t>Build on the success of HertsLynx by reviewing the value of some fixed links on the secondary network and replacing with DRT where greater flexibility can conect at key points to the core network</a:t>
          </a:r>
        </a:p>
      </dsp:txBody>
      <dsp:txXfrm>
        <a:off x="7521825" y="2864407"/>
        <a:ext cx="2530118" cy="2907304"/>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EECB0-CA39-4304-9339-C614C7B60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91DBEF5-E077-49A6-BF66-5C62BA9B02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0B97958-F11A-47AB-A723-E110B6C791CC}"/>
              </a:ext>
            </a:extLst>
          </p:cNvPr>
          <p:cNvSpPr>
            <a:spLocks noGrp="1"/>
          </p:cNvSpPr>
          <p:nvPr>
            <p:ph type="dt" sz="half" idx="10"/>
          </p:nvPr>
        </p:nvSpPr>
        <p:spPr/>
        <p:txBody>
          <a:bodyPr/>
          <a:lstStyle/>
          <a:p>
            <a:fld id="{51A0CB64-6BFE-4188-8A48-4EDB52ED8CC8}" type="datetimeFigureOut">
              <a:rPr lang="en-GB" smtClean="0"/>
              <a:t>16/05/2024</a:t>
            </a:fld>
            <a:endParaRPr lang="en-GB"/>
          </a:p>
        </p:txBody>
      </p:sp>
      <p:sp>
        <p:nvSpPr>
          <p:cNvPr id="5" name="Footer Placeholder 4">
            <a:extLst>
              <a:ext uri="{FF2B5EF4-FFF2-40B4-BE49-F238E27FC236}">
                <a16:creationId xmlns:a16="http://schemas.microsoft.com/office/drawing/2014/main" id="{49591F3E-24C2-4DC7-8177-B27319EB83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8B17F1-2DCD-4097-8589-2146E5E4FECC}"/>
              </a:ext>
            </a:extLst>
          </p:cNvPr>
          <p:cNvSpPr>
            <a:spLocks noGrp="1"/>
          </p:cNvSpPr>
          <p:nvPr>
            <p:ph type="sldNum" sz="quarter" idx="12"/>
          </p:nvPr>
        </p:nvSpPr>
        <p:spPr/>
        <p:txBody>
          <a:bodyPr/>
          <a:lstStyle/>
          <a:p>
            <a:fld id="{3F13D7AD-6840-4F49-A5A0-666862F8274F}" type="slidenum">
              <a:rPr lang="en-GB" smtClean="0"/>
              <a:t>‹#›</a:t>
            </a:fld>
            <a:endParaRPr lang="en-GB"/>
          </a:p>
        </p:txBody>
      </p:sp>
    </p:spTree>
    <p:extLst>
      <p:ext uri="{BB962C8B-B14F-4D97-AF65-F5344CB8AC3E}">
        <p14:creationId xmlns:p14="http://schemas.microsoft.com/office/powerpoint/2010/main" val="1823988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32096-A6E4-45CD-AACA-C32176CC75D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44CB27-7BAC-4890-9ED2-D856E6DC19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408EC5-1E46-4494-BC7F-FEFA876D9322}"/>
              </a:ext>
            </a:extLst>
          </p:cNvPr>
          <p:cNvSpPr>
            <a:spLocks noGrp="1"/>
          </p:cNvSpPr>
          <p:nvPr>
            <p:ph type="dt" sz="half" idx="10"/>
          </p:nvPr>
        </p:nvSpPr>
        <p:spPr/>
        <p:txBody>
          <a:bodyPr/>
          <a:lstStyle/>
          <a:p>
            <a:fld id="{51A0CB64-6BFE-4188-8A48-4EDB52ED8CC8}" type="datetimeFigureOut">
              <a:rPr lang="en-GB" smtClean="0"/>
              <a:t>16/05/2024</a:t>
            </a:fld>
            <a:endParaRPr lang="en-GB"/>
          </a:p>
        </p:txBody>
      </p:sp>
      <p:sp>
        <p:nvSpPr>
          <p:cNvPr id="5" name="Footer Placeholder 4">
            <a:extLst>
              <a:ext uri="{FF2B5EF4-FFF2-40B4-BE49-F238E27FC236}">
                <a16:creationId xmlns:a16="http://schemas.microsoft.com/office/drawing/2014/main" id="{2E5E0087-61C1-450B-8DD6-58D9673F1B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9F1903-3832-42BB-8E14-ED73A13F38C9}"/>
              </a:ext>
            </a:extLst>
          </p:cNvPr>
          <p:cNvSpPr>
            <a:spLocks noGrp="1"/>
          </p:cNvSpPr>
          <p:nvPr>
            <p:ph type="sldNum" sz="quarter" idx="12"/>
          </p:nvPr>
        </p:nvSpPr>
        <p:spPr/>
        <p:txBody>
          <a:bodyPr/>
          <a:lstStyle/>
          <a:p>
            <a:fld id="{3F13D7AD-6840-4F49-A5A0-666862F8274F}" type="slidenum">
              <a:rPr lang="en-GB" smtClean="0"/>
              <a:t>‹#›</a:t>
            </a:fld>
            <a:endParaRPr lang="en-GB"/>
          </a:p>
        </p:txBody>
      </p:sp>
    </p:spTree>
    <p:extLst>
      <p:ext uri="{BB962C8B-B14F-4D97-AF65-F5344CB8AC3E}">
        <p14:creationId xmlns:p14="http://schemas.microsoft.com/office/powerpoint/2010/main" val="3133729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115A3C-0A08-46D9-8935-D83D1915E2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5343A0-A2E1-4948-8299-313249A2F2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94A44E-A3DB-436E-BF59-E74298C7ECE7}"/>
              </a:ext>
            </a:extLst>
          </p:cNvPr>
          <p:cNvSpPr>
            <a:spLocks noGrp="1"/>
          </p:cNvSpPr>
          <p:nvPr>
            <p:ph type="dt" sz="half" idx="10"/>
          </p:nvPr>
        </p:nvSpPr>
        <p:spPr/>
        <p:txBody>
          <a:bodyPr/>
          <a:lstStyle/>
          <a:p>
            <a:fld id="{51A0CB64-6BFE-4188-8A48-4EDB52ED8CC8}" type="datetimeFigureOut">
              <a:rPr lang="en-GB" smtClean="0"/>
              <a:t>16/05/2024</a:t>
            </a:fld>
            <a:endParaRPr lang="en-GB"/>
          </a:p>
        </p:txBody>
      </p:sp>
      <p:sp>
        <p:nvSpPr>
          <p:cNvPr id="5" name="Footer Placeholder 4">
            <a:extLst>
              <a:ext uri="{FF2B5EF4-FFF2-40B4-BE49-F238E27FC236}">
                <a16:creationId xmlns:a16="http://schemas.microsoft.com/office/drawing/2014/main" id="{8F37E043-88EA-4EE2-908F-22548ED434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7EB0F7-C321-4BB9-8BE8-8C4ACCF45A48}"/>
              </a:ext>
            </a:extLst>
          </p:cNvPr>
          <p:cNvSpPr>
            <a:spLocks noGrp="1"/>
          </p:cNvSpPr>
          <p:nvPr>
            <p:ph type="sldNum" sz="quarter" idx="12"/>
          </p:nvPr>
        </p:nvSpPr>
        <p:spPr/>
        <p:txBody>
          <a:bodyPr/>
          <a:lstStyle/>
          <a:p>
            <a:fld id="{3F13D7AD-6840-4F49-A5A0-666862F8274F}" type="slidenum">
              <a:rPr lang="en-GB" smtClean="0"/>
              <a:t>‹#›</a:t>
            </a:fld>
            <a:endParaRPr lang="en-GB"/>
          </a:p>
        </p:txBody>
      </p:sp>
    </p:spTree>
    <p:extLst>
      <p:ext uri="{BB962C8B-B14F-4D97-AF65-F5344CB8AC3E}">
        <p14:creationId xmlns:p14="http://schemas.microsoft.com/office/powerpoint/2010/main" val="3787394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5A963-A58C-4BF8-A40C-4A588D6C97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AB0D09-007A-4167-BCBA-CC2E581FCE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CB5CC-71F8-4F57-9637-D93DDB12FDFC}"/>
              </a:ext>
            </a:extLst>
          </p:cNvPr>
          <p:cNvSpPr>
            <a:spLocks noGrp="1"/>
          </p:cNvSpPr>
          <p:nvPr>
            <p:ph type="dt" sz="half" idx="10"/>
          </p:nvPr>
        </p:nvSpPr>
        <p:spPr/>
        <p:txBody>
          <a:bodyPr/>
          <a:lstStyle/>
          <a:p>
            <a:fld id="{51A0CB64-6BFE-4188-8A48-4EDB52ED8CC8}" type="datetimeFigureOut">
              <a:rPr lang="en-GB" smtClean="0"/>
              <a:t>16/05/2024</a:t>
            </a:fld>
            <a:endParaRPr lang="en-GB"/>
          </a:p>
        </p:txBody>
      </p:sp>
      <p:sp>
        <p:nvSpPr>
          <p:cNvPr id="5" name="Footer Placeholder 4">
            <a:extLst>
              <a:ext uri="{FF2B5EF4-FFF2-40B4-BE49-F238E27FC236}">
                <a16:creationId xmlns:a16="http://schemas.microsoft.com/office/drawing/2014/main" id="{EE75DD11-F80B-4EE5-BB78-CCB82F64E4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5B37E9-C721-46D6-9CD1-B5BA07F3658D}"/>
              </a:ext>
            </a:extLst>
          </p:cNvPr>
          <p:cNvSpPr>
            <a:spLocks noGrp="1"/>
          </p:cNvSpPr>
          <p:nvPr>
            <p:ph type="sldNum" sz="quarter" idx="12"/>
          </p:nvPr>
        </p:nvSpPr>
        <p:spPr/>
        <p:txBody>
          <a:bodyPr/>
          <a:lstStyle/>
          <a:p>
            <a:fld id="{3F13D7AD-6840-4F49-A5A0-666862F8274F}" type="slidenum">
              <a:rPr lang="en-GB" smtClean="0"/>
              <a:t>‹#›</a:t>
            </a:fld>
            <a:endParaRPr lang="en-GB"/>
          </a:p>
        </p:txBody>
      </p:sp>
    </p:spTree>
    <p:extLst>
      <p:ext uri="{BB962C8B-B14F-4D97-AF65-F5344CB8AC3E}">
        <p14:creationId xmlns:p14="http://schemas.microsoft.com/office/powerpoint/2010/main" val="820586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9A024-CCFD-4C9B-B24D-45DBE6397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0B24845-BE4C-4A30-AA61-E2010BB626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612761-199B-4BFE-9504-17435AAE9E7D}"/>
              </a:ext>
            </a:extLst>
          </p:cNvPr>
          <p:cNvSpPr>
            <a:spLocks noGrp="1"/>
          </p:cNvSpPr>
          <p:nvPr>
            <p:ph type="dt" sz="half" idx="10"/>
          </p:nvPr>
        </p:nvSpPr>
        <p:spPr/>
        <p:txBody>
          <a:bodyPr/>
          <a:lstStyle/>
          <a:p>
            <a:fld id="{51A0CB64-6BFE-4188-8A48-4EDB52ED8CC8}" type="datetimeFigureOut">
              <a:rPr lang="en-GB" smtClean="0"/>
              <a:t>16/05/2024</a:t>
            </a:fld>
            <a:endParaRPr lang="en-GB"/>
          </a:p>
        </p:txBody>
      </p:sp>
      <p:sp>
        <p:nvSpPr>
          <p:cNvPr id="5" name="Footer Placeholder 4">
            <a:extLst>
              <a:ext uri="{FF2B5EF4-FFF2-40B4-BE49-F238E27FC236}">
                <a16:creationId xmlns:a16="http://schemas.microsoft.com/office/drawing/2014/main" id="{8B407192-EAD6-4D10-BBC9-353CD7E446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8DB039-8678-40DE-A4FC-30C1B5CABBF6}"/>
              </a:ext>
            </a:extLst>
          </p:cNvPr>
          <p:cNvSpPr>
            <a:spLocks noGrp="1"/>
          </p:cNvSpPr>
          <p:nvPr>
            <p:ph type="sldNum" sz="quarter" idx="12"/>
          </p:nvPr>
        </p:nvSpPr>
        <p:spPr/>
        <p:txBody>
          <a:bodyPr/>
          <a:lstStyle/>
          <a:p>
            <a:fld id="{3F13D7AD-6840-4F49-A5A0-666862F8274F}" type="slidenum">
              <a:rPr lang="en-GB" smtClean="0"/>
              <a:t>‹#›</a:t>
            </a:fld>
            <a:endParaRPr lang="en-GB"/>
          </a:p>
        </p:txBody>
      </p:sp>
    </p:spTree>
    <p:extLst>
      <p:ext uri="{BB962C8B-B14F-4D97-AF65-F5344CB8AC3E}">
        <p14:creationId xmlns:p14="http://schemas.microsoft.com/office/powerpoint/2010/main" val="2744981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D1569-9862-48A4-B856-E2F33F48B1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42C929-8909-4A5A-8AD0-BAE0CA23C7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707860-4231-437E-9485-AF82F49917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0F324A-A98C-4C92-85B8-F431F61D7973}"/>
              </a:ext>
            </a:extLst>
          </p:cNvPr>
          <p:cNvSpPr>
            <a:spLocks noGrp="1"/>
          </p:cNvSpPr>
          <p:nvPr>
            <p:ph type="dt" sz="half" idx="10"/>
          </p:nvPr>
        </p:nvSpPr>
        <p:spPr/>
        <p:txBody>
          <a:bodyPr/>
          <a:lstStyle/>
          <a:p>
            <a:fld id="{51A0CB64-6BFE-4188-8A48-4EDB52ED8CC8}" type="datetimeFigureOut">
              <a:rPr lang="en-GB" smtClean="0"/>
              <a:t>16/05/2024</a:t>
            </a:fld>
            <a:endParaRPr lang="en-GB"/>
          </a:p>
        </p:txBody>
      </p:sp>
      <p:sp>
        <p:nvSpPr>
          <p:cNvPr id="6" name="Footer Placeholder 5">
            <a:extLst>
              <a:ext uri="{FF2B5EF4-FFF2-40B4-BE49-F238E27FC236}">
                <a16:creationId xmlns:a16="http://schemas.microsoft.com/office/drawing/2014/main" id="{C2D4BEFD-4533-4B2E-ABD7-02751C8E31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F98FE9-0C2F-4E18-8B6A-04643090007E}"/>
              </a:ext>
            </a:extLst>
          </p:cNvPr>
          <p:cNvSpPr>
            <a:spLocks noGrp="1"/>
          </p:cNvSpPr>
          <p:nvPr>
            <p:ph type="sldNum" sz="quarter" idx="12"/>
          </p:nvPr>
        </p:nvSpPr>
        <p:spPr/>
        <p:txBody>
          <a:bodyPr/>
          <a:lstStyle/>
          <a:p>
            <a:fld id="{3F13D7AD-6840-4F49-A5A0-666862F8274F}" type="slidenum">
              <a:rPr lang="en-GB" smtClean="0"/>
              <a:t>‹#›</a:t>
            </a:fld>
            <a:endParaRPr lang="en-GB"/>
          </a:p>
        </p:txBody>
      </p:sp>
    </p:spTree>
    <p:extLst>
      <p:ext uri="{BB962C8B-B14F-4D97-AF65-F5344CB8AC3E}">
        <p14:creationId xmlns:p14="http://schemas.microsoft.com/office/powerpoint/2010/main" val="1572261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6CD4B-552C-4C8C-ACCF-E328202A28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C8CF60-AFA4-4BB2-9873-7BD9A977F1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A00C00-2E9B-4D87-B41E-6E733CDB73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7B5565-665F-4370-B69A-8E3EC42298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1C59A-9A27-41F7-A728-1793606944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3A708BD-9C86-4859-A4E2-5768C078DC46}"/>
              </a:ext>
            </a:extLst>
          </p:cNvPr>
          <p:cNvSpPr>
            <a:spLocks noGrp="1"/>
          </p:cNvSpPr>
          <p:nvPr>
            <p:ph type="dt" sz="half" idx="10"/>
          </p:nvPr>
        </p:nvSpPr>
        <p:spPr/>
        <p:txBody>
          <a:bodyPr/>
          <a:lstStyle/>
          <a:p>
            <a:fld id="{51A0CB64-6BFE-4188-8A48-4EDB52ED8CC8}" type="datetimeFigureOut">
              <a:rPr lang="en-GB" smtClean="0"/>
              <a:t>16/05/2024</a:t>
            </a:fld>
            <a:endParaRPr lang="en-GB"/>
          </a:p>
        </p:txBody>
      </p:sp>
      <p:sp>
        <p:nvSpPr>
          <p:cNvPr id="8" name="Footer Placeholder 7">
            <a:extLst>
              <a:ext uri="{FF2B5EF4-FFF2-40B4-BE49-F238E27FC236}">
                <a16:creationId xmlns:a16="http://schemas.microsoft.com/office/drawing/2014/main" id="{17321FCD-C976-4F45-8623-2913DE574BB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C406440-AE6D-4538-948F-81D07634DC99}"/>
              </a:ext>
            </a:extLst>
          </p:cNvPr>
          <p:cNvSpPr>
            <a:spLocks noGrp="1"/>
          </p:cNvSpPr>
          <p:nvPr>
            <p:ph type="sldNum" sz="quarter" idx="12"/>
          </p:nvPr>
        </p:nvSpPr>
        <p:spPr/>
        <p:txBody>
          <a:bodyPr/>
          <a:lstStyle/>
          <a:p>
            <a:fld id="{3F13D7AD-6840-4F49-A5A0-666862F8274F}" type="slidenum">
              <a:rPr lang="en-GB" smtClean="0"/>
              <a:t>‹#›</a:t>
            </a:fld>
            <a:endParaRPr lang="en-GB"/>
          </a:p>
        </p:txBody>
      </p:sp>
    </p:spTree>
    <p:extLst>
      <p:ext uri="{BB962C8B-B14F-4D97-AF65-F5344CB8AC3E}">
        <p14:creationId xmlns:p14="http://schemas.microsoft.com/office/powerpoint/2010/main" val="1826369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E50B6-5D3E-47DC-9CEB-88D132A014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B03320-A55D-4A0B-9003-F187B3BA93CF}"/>
              </a:ext>
            </a:extLst>
          </p:cNvPr>
          <p:cNvSpPr>
            <a:spLocks noGrp="1"/>
          </p:cNvSpPr>
          <p:nvPr>
            <p:ph type="dt" sz="half" idx="10"/>
          </p:nvPr>
        </p:nvSpPr>
        <p:spPr/>
        <p:txBody>
          <a:bodyPr/>
          <a:lstStyle/>
          <a:p>
            <a:fld id="{51A0CB64-6BFE-4188-8A48-4EDB52ED8CC8}" type="datetimeFigureOut">
              <a:rPr lang="en-GB" smtClean="0"/>
              <a:t>16/05/2024</a:t>
            </a:fld>
            <a:endParaRPr lang="en-GB"/>
          </a:p>
        </p:txBody>
      </p:sp>
      <p:sp>
        <p:nvSpPr>
          <p:cNvPr id="4" name="Footer Placeholder 3">
            <a:extLst>
              <a:ext uri="{FF2B5EF4-FFF2-40B4-BE49-F238E27FC236}">
                <a16:creationId xmlns:a16="http://schemas.microsoft.com/office/drawing/2014/main" id="{25064717-ED13-40D7-9548-9C3BEBAAB5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10D32-29C5-4792-8E8A-713A9F6A2CF2}"/>
              </a:ext>
            </a:extLst>
          </p:cNvPr>
          <p:cNvSpPr>
            <a:spLocks noGrp="1"/>
          </p:cNvSpPr>
          <p:nvPr>
            <p:ph type="sldNum" sz="quarter" idx="12"/>
          </p:nvPr>
        </p:nvSpPr>
        <p:spPr/>
        <p:txBody>
          <a:bodyPr/>
          <a:lstStyle/>
          <a:p>
            <a:fld id="{3F13D7AD-6840-4F49-A5A0-666862F8274F}" type="slidenum">
              <a:rPr lang="en-GB" smtClean="0"/>
              <a:t>‹#›</a:t>
            </a:fld>
            <a:endParaRPr lang="en-GB"/>
          </a:p>
        </p:txBody>
      </p:sp>
    </p:spTree>
    <p:extLst>
      <p:ext uri="{BB962C8B-B14F-4D97-AF65-F5344CB8AC3E}">
        <p14:creationId xmlns:p14="http://schemas.microsoft.com/office/powerpoint/2010/main" val="1079187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3610F6-7291-452A-953C-7FBD25E6D800}"/>
              </a:ext>
            </a:extLst>
          </p:cNvPr>
          <p:cNvSpPr>
            <a:spLocks noGrp="1"/>
          </p:cNvSpPr>
          <p:nvPr>
            <p:ph type="dt" sz="half" idx="10"/>
          </p:nvPr>
        </p:nvSpPr>
        <p:spPr/>
        <p:txBody>
          <a:bodyPr/>
          <a:lstStyle/>
          <a:p>
            <a:fld id="{51A0CB64-6BFE-4188-8A48-4EDB52ED8CC8}" type="datetimeFigureOut">
              <a:rPr lang="en-GB" smtClean="0"/>
              <a:t>16/05/2024</a:t>
            </a:fld>
            <a:endParaRPr lang="en-GB"/>
          </a:p>
        </p:txBody>
      </p:sp>
      <p:sp>
        <p:nvSpPr>
          <p:cNvPr id="3" name="Footer Placeholder 2">
            <a:extLst>
              <a:ext uri="{FF2B5EF4-FFF2-40B4-BE49-F238E27FC236}">
                <a16:creationId xmlns:a16="http://schemas.microsoft.com/office/drawing/2014/main" id="{9D808ABF-93EE-433B-A413-1EAC6D1B3C5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F7F3AEB-F675-40D1-A082-A27253E6229A}"/>
              </a:ext>
            </a:extLst>
          </p:cNvPr>
          <p:cNvSpPr>
            <a:spLocks noGrp="1"/>
          </p:cNvSpPr>
          <p:nvPr>
            <p:ph type="sldNum" sz="quarter" idx="12"/>
          </p:nvPr>
        </p:nvSpPr>
        <p:spPr/>
        <p:txBody>
          <a:bodyPr/>
          <a:lstStyle/>
          <a:p>
            <a:fld id="{3F13D7AD-6840-4F49-A5A0-666862F8274F}" type="slidenum">
              <a:rPr lang="en-GB" smtClean="0"/>
              <a:t>‹#›</a:t>
            </a:fld>
            <a:endParaRPr lang="en-GB"/>
          </a:p>
        </p:txBody>
      </p:sp>
    </p:spTree>
    <p:extLst>
      <p:ext uri="{BB962C8B-B14F-4D97-AF65-F5344CB8AC3E}">
        <p14:creationId xmlns:p14="http://schemas.microsoft.com/office/powerpoint/2010/main" val="933394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6A892-B0AF-413D-B18F-68995B80B9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AB54B80-755F-4DA4-92E0-80530FC502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EE80DE8-2CEB-4620-A7E6-D32B355EE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7F53AC-4D57-47D5-95A7-B69118E4D8D4}"/>
              </a:ext>
            </a:extLst>
          </p:cNvPr>
          <p:cNvSpPr>
            <a:spLocks noGrp="1"/>
          </p:cNvSpPr>
          <p:nvPr>
            <p:ph type="dt" sz="half" idx="10"/>
          </p:nvPr>
        </p:nvSpPr>
        <p:spPr/>
        <p:txBody>
          <a:bodyPr/>
          <a:lstStyle/>
          <a:p>
            <a:fld id="{51A0CB64-6BFE-4188-8A48-4EDB52ED8CC8}" type="datetimeFigureOut">
              <a:rPr lang="en-GB" smtClean="0"/>
              <a:t>16/05/2024</a:t>
            </a:fld>
            <a:endParaRPr lang="en-GB"/>
          </a:p>
        </p:txBody>
      </p:sp>
      <p:sp>
        <p:nvSpPr>
          <p:cNvPr id="6" name="Footer Placeholder 5">
            <a:extLst>
              <a:ext uri="{FF2B5EF4-FFF2-40B4-BE49-F238E27FC236}">
                <a16:creationId xmlns:a16="http://schemas.microsoft.com/office/drawing/2014/main" id="{0D1ECFE3-842B-4114-9FB1-7BD743BC6B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BDE218-2092-4FAC-9695-00BEA12772E8}"/>
              </a:ext>
            </a:extLst>
          </p:cNvPr>
          <p:cNvSpPr>
            <a:spLocks noGrp="1"/>
          </p:cNvSpPr>
          <p:nvPr>
            <p:ph type="sldNum" sz="quarter" idx="12"/>
          </p:nvPr>
        </p:nvSpPr>
        <p:spPr/>
        <p:txBody>
          <a:bodyPr/>
          <a:lstStyle/>
          <a:p>
            <a:fld id="{3F13D7AD-6840-4F49-A5A0-666862F8274F}" type="slidenum">
              <a:rPr lang="en-GB" smtClean="0"/>
              <a:t>‹#›</a:t>
            </a:fld>
            <a:endParaRPr lang="en-GB"/>
          </a:p>
        </p:txBody>
      </p:sp>
    </p:spTree>
    <p:extLst>
      <p:ext uri="{BB962C8B-B14F-4D97-AF65-F5344CB8AC3E}">
        <p14:creationId xmlns:p14="http://schemas.microsoft.com/office/powerpoint/2010/main" val="2130490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6418D-34BE-4C6B-8720-6ACC7F64F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8F3E84-509C-4C8D-94F1-9634FC961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B5E69CD-C47D-4A20-8E1B-7DBE5EF3A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C5664-266D-43D8-A49A-47BE636F6D51}"/>
              </a:ext>
            </a:extLst>
          </p:cNvPr>
          <p:cNvSpPr>
            <a:spLocks noGrp="1"/>
          </p:cNvSpPr>
          <p:nvPr>
            <p:ph type="dt" sz="half" idx="10"/>
          </p:nvPr>
        </p:nvSpPr>
        <p:spPr/>
        <p:txBody>
          <a:bodyPr/>
          <a:lstStyle/>
          <a:p>
            <a:fld id="{51A0CB64-6BFE-4188-8A48-4EDB52ED8CC8}" type="datetimeFigureOut">
              <a:rPr lang="en-GB" smtClean="0"/>
              <a:t>16/05/2024</a:t>
            </a:fld>
            <a:endParaRPr lang="en-GB"/>
          </a:p>
        </p:txBody>
      </p:sp>
      <p:sp>
        <p:nvSpPr>
          <p:cNvPr id="6" name="Footer Placeholder 5">
            <a:extLst>
              <a:ext uri="{FF2B5EF4-FFF2-40B4-BE49-F238E27FC236}">
                <a16:creationId xmlns:a16="http://schemas.microsoft.com/office/drawing/2014/main" id="{BC3D585B-11B1-43DE-A411-FE7C0BEFEA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C312FA-1EDC-4F9F-9ACA-EBAEDF63EDCA}"/>
              </a:ext>
            </a:extLst>
          </p:cNvPr>
          <p:cNvSpPr>
            <a:spLocks noGrp="1"/>
          </p:cNvSpPr>
          <p:nvPr>
            <p:ph type="sldNum" sz="quarter" idx="12"/>
          </p:nvPr>
        </p:nvSpPr>
        <p:spPr/>
        <p:txBody>
          <a:bodyPr/>
          <a:lstStyle/>
          <a:p>
            <a:fld id="{3F13D7AD-6840-4F49-A5A0-666862F8274F}" type="slidenum">
              <a:rPr lang="en-GB" smtClean="0"/>
              <a:t>‹#›</a:t>
            </a:fld>
            <a:endParaRPr lang="en-GB"/>
          </a:p>
        </p:txBody>
      </p:sp>
    </p:spTree>
    <p:extLst>
      <p:ext uri="{BB962C8B-B14F-4D97-AF65-F5344CB8AC3E}">
        <p14:creationId xmlns:p14="http://schemas.microsoft.com/office/powerpoint/2010/main" val="387928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81C45-5784-4CF6-93E3-B706C7ABD0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4AB258-8545-45C1-9B9F-FBB2DC722F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80974B-1A7A-4ADB-A724-422797980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0CB64-6BFE-4188-8A48-4EDB52ED8CC8}" type="datetimeFigureOut">
              <a:rPr lang="en-GB" smtClean="0"/>
              <a:t>16/05/2024</a:t>
            </a:fld>
            <a:endParaRPr lang="en-GB"/>
          </a:p>
        </p:txBody>
      </p:sp>
      <p:sp>
        <p:nvSpPr>
          <p:cNvPr id="5" name="Footer Placeholder 4">
            <a:extLst>
              <a:ext uri="{FF2B5EF4-FFF2-40B4-BE49-F238E27FC236}">
                <a16:creationId xmlns:a16="http://schemas.microsoft.com/office/drawing/2014/main" id="{614D374C-18D5-416B-8F0D-4601B44A8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F8C7B8F-123E-4B54-A6FD-00BA46D6E5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3D7AD-6840-4F49-A5A0-666862F8274F}" type="slidenum">
              <a:rPr lang="en-GB" smtClean="0"/>
              <a:t>‹#›</a:t>
            </a:fld>
            <a:endParaRPr lang="en-GB"/>
          </a:p>
        </p:txBody>
      </p:sp>
    </p:spTree>
    <p:extLst>
      <p:ext uri="{BB962C8B-B14F-4D97-AF65-F5344CB8AC3E}">
        <p14:creationId xmlns:p14="http://schemas.microsoft.com/office/powerpoint/2010/main" val="1850165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0836548-8375-43E9-93FB-1CB9C52E6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DAAEB-256C-4752-A7AD-B14EE32943D9}"/>
              </a:ext>
            </a:extLst>
          </p:cNvPr>
          <p:cNvSpPr>
            <a:spLocks noGrp="1"/>
          </p:cNvSpPr>
          <p:nvPr>
            <p:ph type="ctrTitle"/>
          </p:nvPr>
        </p:nvSpPr>
        <p:spPr>
          <a:xfrm>
            <a:off x="4603464" y="561637"/>
            <a:ext cx="6750336" cy="3341970"/>
          </a:xfrm>
        </p:spPr>
        <p:txBody>
          <a:bodyPr>
            <a:normAutofit/>
          </a:bodyPr>
          <a:lstStyle/>
          <a:p>
            <a:pPr algn="l"/>
            <a:r>
              <a:rPr lang="en-GB" sz="5200" dirty="0">
                <a:latin typeface="Arial" panose="020B0604020202020204" pitchFamily="34" charset="0"/>
                <a:cs typeface="Arial" panose="020B0604020202020204" pitchFamily="34" charset="0"/>
              </a:rPr>
              <a:t>Bus Service Improvement Plan  </a:t>
            </a:r>
          </a:p>
        </p:txBody>
      </p:sp>
      <p:sp>
        <p:nvSpPr>
          <p:cNvPr id="3" name="Subtitle 2">
            <a:extLst>
              <a:ext uri="{FF2B5EF4-FFF2-40B4-BE49-F238E27FC236}">
                <a16:creationId xmlns:a16="http://schemas.microsoft.com/office/drawing/2014/main" id="{1AF676B0-EEBD-49B6-BB3A-C8C5D3A486EE}"/>
              </a:ext>
            </a:extLst>
          </p:cNvPr>
          <p:cNvSpPr>
            <a:spLocks noGrp="1"/>
          </p:cNvSpPr>
          <p:nvPr>
            <p:ph type="subTitle" idx="1"/>
          </p:nvPr>
        </p:nvSpPr>
        <p:spPr>
          <a:xfrm>
            <a:off x="4603464" y="4079988"/>
            <a:ext cx="6750336" cy="2033032"/>
          </a:xfrm>
        </p:spPr>
        <p:txBody>
          <a:bodyPr>
            <a:normAutofit/>
          </a:bodyPr>
          <a:lstStyle/>
          <a:p>
            <a:pPr algn="l"/>
            <a:r>
              <a:rPr lang="en-GB" sz="4800" dirty="0">
                <a:latin typeface="Arial" panose="020B0604020202020204" pitchFamily="34" charset="0"/>
                <a:cs typeface="Arial" panose="020B0604020202020204" pitchFamily="34" charset="0"/>
              </a:rPr>
              <a:t>For Hertfordshire</a:t>
            </a:r>
          </a:p>
        </p:txBody>
      </p:sp>
      <p:pic>
        <p:nvPicPr>
          <p:cNvPr id="1026" name="Picture 2" descr="HCC logo">
            <a:extLst>
              <a:ext uri="{FF2B5EF4-FFF2-40B4-BE49-F238E27FC236}">
                <a16:creationId xmlns:a16="http://schemas.microsoft.com/office/drawing/2014/main" id="{85B37006-C345-42CD-BEA2-A991E8D1ED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92" r="-2" b="7490"/>
          <a:stretch/>
        </p:blipFill>
        <p:spPr bwMode="auto">
          <a:xfrm>
            <a:off x="20" y="1"/>
            <a:ext cx="4187091" cy="21643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463522-55DB-4D6F-B200-967C05B27B70}"/>
              </a:ext>
            </a:extLst>
          </p:cNvPr>
          <p:cNvPicPr>
            <a:picLocks noChangeAspect="1"/>
          </p:cNvPicPr>
          <p:nvPr/>
        </p:nvPicPr>
        <p:blipFill rotWithShape="1">
          <a:blip r:embed="rId3"/>
          <a:srcRect r="3" b="5158"/>
          <a:stretch/>
        </p:blipFill>
        <p:spPr>
          <a:xfrm>
            <a:off x="20" y="2342320"/>
            <a:ext cx="4187091" cy="2164321"/>
          </a:xfrm>
          <a:prstGeom prst="rect">
            <a:avLst/>
          </a:prstGeom>
        </p:spPr>
      </p:pic>
      <p:pic>
        <p:nvPicPr>
          <p:cNvPr id="52" name="Picture 51">
            <a:extLst>
              <a:ext uri="{FF2B5EF4-FFF2-40B4-BE49-F238E27FC236}">
                <a16:creationId xmlns:a16="http://schemas.microsoft.com/office/drawing/2014/main" id="{741C9316-B4C9-40C5-A56F-7D510AD8CA0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2367" r="3" b="10196"/>
          <a:stretch/>
        </p:blipFill>
        <p:spPr>
          <a:xfrm>
            <a:off x="20" y="4693680"/>
            <a:ext cx="4187091" cy="2164321"/>
          </a:xfrm>
          <a:prstGeom prst="rect">
            <a:avLst/>
          </a:prstGeom>
        </p:spPr>
      </p:pic>
    </p:spTree>
    <p:extLst>
      <p:ext uri="{BB962C8B-B14F-4D97-AF65-F5344CB8AC3E}">
        <p14:creationId xmlns:p14="http://schemas.microsoft.com/office/powerpoint/2010/main" val="857988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8153400" y="1128094"/>
            <a:ext cx="3434180" cy="1415270"/>
          </a:xfrm>
        </p:spPr>
        <p:txBody>
          <a:bodyPr vert="horz" lIns="91440" tIns="45720" rIns="91440" bIns="45720" rtlCol="0" anchor="t">
            <a:normAutofit/>
          </a:bodyPr>
          <a:lstStyle/>
          <a:p>
            <a:r>
              <a:rPr lang="en-US" altLang="en-US" sz="2700" kern="1200">
                <a:solidFill>
                  <a:schemeClr val="tx1"/>
                </a:solidFill>
                <a:latin typeface="+mj-lt"/>
                <a:ea typeface="+mj-ea"/>
                <a:cs typeface="+mj-cs"/>
              </a:rPr>
              <a:t>Demand Responsive Transport in Hertfordshire</a:t>
            </a:r>
          </a:p>
        </p:txBody>
      </p:sp>
      <p:sp>
        <p:nvSpPr>
          <p:cNvPr id="2071" name="Rectangle 2066">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BFAFC12-9343-4E3E-AD39-7B811E82C801}"/>
              </a:ext>
            </a:extLst>
          </p:cNvPr>
          <p:cNvPicPr>
            <a:picLocks noChangeAspect="1"/>
          </p:cNvPicPr>
          <p:nvPr/>
        </p:nvPicPr>
        <p:blipFill>
          <a:blip r:embed="rId2"/>
          <a:stretch>
            <a:fillRect/>
          </a:stretch>
        </p:blipFill>
        <p:spPr>
          <a:xfrm>
            <a:off x="669235" y="889111"/>
            <a:ext cx="6221895" cy="5086399"/>
          </a:xfrm>
          <a:prstGeom prst="rect">
            <a:avLst/>
          </a:prstGeom>
          <a:noFill/>
        </p:spPr>
      </p:pic>
      <p:cxnSp>
        <p:nvCxnSpPr>
          <p:cNvPr id="2072" name="Straight Connector 206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55" name="Rectangle 7"/>
          <p:cNvSpPr>
            <a:spLocks noGrp="1" noChangeArrowheads="1"/>
          </p:cNvSpPr>
          <p:nvPr>
            <p:ph type="body" sz="half" idx="2"/>
          </p:nvPr>
        </p:nvSpPr>
        <p:spPr>
          <a:xfrm>
            <a:off x="8153400" y="2543364"/>
            <a:ext cx="3434180" cy="3599019"/>
          </a:xfrm>
        </p:spPr>
        <p:txBody>
          <a:bodyPr vert="horz" lIns="91440" tIns="45720" rIns="91440" bIns="45720" rtlCol="0">
            <a:normAutofit/>
          </a:bodyPr>
          <a:lstStyle/>
          <a:p>
            <a:pPr marL="267884" indent="-228600">
              <a:spcBef>
                <a:spcPct val="40000"/>
              </a:spcBef>
              <a:buFont typeface="Arial" panose="020B0604020202020204" pitchFamily="34" charset="0"/>
              <a:buChar char="•"/>
            </a:pPr>
            <a:r>
              <a:rPr lang="en-US" altLang="en-US" sz="1900"/>
              <a:t>Awarded £1.4 million from DfT’s Rural Mobility Fund</a:t>
            </a:r>
          </a:p>
          <a:p>
            <a:pPr marL="267884" indent="-228600">
              <a:spcBef>
                <a:spcPct val="40000"/>
              </a:spcBef>
              <a:buFont typeface="Arial" panose="020B0604020202020204" pitchFamily="34" charset="0"/>
              <a:buChar char="•"/>
            </a:pPr>
            <a:r>
              <a:rPr lang="en-US" altLang="en-US" sz="1900"/>
              <a:t>DRT “Zone” with additional key hubs in 6 surrounding towns</a:t>
            </a:r>
          </a:p>
          <a:p>
            <a:pPr marL="267884" indent="-228600">
              <a:spcBef>
                <a:spcPct val="40000"/>
              </a:spcBef>
              <a:buFont typeface="Arial" panose="020B0604020202020204" pitchFamily="34" charset="0"/>
              <a:buChar char="•"/>
            </a:pPr>
            <a:r>
              <a:rPr lang="en-US" altLang="en-US" sz="1900"/>
              <a:t>Operational Mon – Saturday 07:00 – 19:00</a:t>
            </a:r>
            <a:br>
              <a:rPr lang="en-US" altLang="en-US" sz="1900"/>
            </a:br>
            <a:r>
              <a:rPr lang="en-US" altLang="en-US" sz="1900"/>
              <a:t>Sundays &amp; Bank Holidays 10:00 – 16:00</a:t>
            </a:r>
          </a:p>
          <a:p>
            <a:pPr marL="267884" indent="-228600">
              <a:spcBef>
                <a:spcPct val="40000"/>
              </a:spcBef>
              <a:buFont typeface="Arial" panose="020B0604020202020204" pitchFamily="34" charset="0"/>
              <a:buChar char="•"/>
            </a:pPr>
            <a:r>
              <a:rPr lang="en-US" altLang="en-US" sz="1900"/>
              <a:t>New expanded hours Friday and Saturday evenings until 2330</a:t>
            </a:r>
          </a:p>
          <a:p>
            <a:pPr marL="267884" indent="-228600">
              <a:spcBef>
                <a:spcPct val="40000"/>
              </a:spcBef>
              <a:buFont typeface="Arial" panose="020B0604020202020204" pitchFamily="34" charset="0"/>
              <a:buChar char="•"/>
            </a:pPr>
            <a:endParaRPr lang="en-US" altLang="en-US" sz="1900"/>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C78F-EF4B-F057-176F-5DAF3118FD50}"/>
              </a:ext>
            </a:extLst>
          </p:cNvPr>
          <p:cNvSpPr>
            <a:spLocks noGrp="1"/>
          </p:cNvSpPr>
          <p:nvPr>
            <p:ph type="title"/>
          </p:nvPr>
        </p:nvSpPr>
        <p:spPr>
          <a:xfrm>
            <a:off x="1295404" y="873124"/>
            <a:ext cx="3008313" cy="1162051"/>
          </a:xfrm>
        </p:spPr>
        <p:txBody>
          <a:bodyPr wrap="square" anchor="b">
            <a:normAutofit/>
          </a:bodyPr>
          <a:lstStyle/>
          <a:p>
            <a:r>
              <a:rPr lang="en-GB"/>
              <a:t>Future plans and expansion</a:t>
            </a:r>
            <a:endParaRPr lang="en-GB" dirty="0"/>
          </a:p>
        </p:txBody>
      </p:sp>
      <p:pic>
        <p:nvPicPr>
          <p:cNvPr id="5" name="Content Placeholder 4" descr="A screenshot of a phone&#10;&#10;Description automatically generated with low confidence">
            <a:extLst>
              <a:ext uri="{FF2B5EF4-FFF2-40B4-BE49-F238E27FC236}">
                <a16:creationId xmlns:a16="http://schemas.microsoft.com/office/drawing/2014/main" id="{218397A0-6967-13C9-0D9A-0C4EF1632FDA}"/>
              </a:ext>
            </a:extLst>
          </p:cNvPr>
          <p:cNvPicPr>
            <a:picLocks noGrp="1" noChangeAspect="1"/>
          </p:cNvPicPr>
          <p:nvPr>
            <p:ph idx="1"/>
          </p:nvPr>
        </p:nvPicPr>
        <p:blipFill>
          <a:blip r:embed="rId2"/>
          <a:stretch>
            <a:fillRect/>
          </a:stretch>
        </p:blipFill>
        <p:spPr>
          <a:xfrm>
            <a:off x="5476875" y="273056"/>
            <a:ext cx="5553075" cy="5718169"/>
          </a:xfrm>
          <a:prstGeom prst="rect">
            <a:avLst/>
          </a:prstGeom>
          <a:noFill/>
        </p:spPr>
      </p:pic>
      <p:sp>
        <p:nvSpPr>
          <p:cNvPr id="4" name="Text Placeholder 3">
            <a:extLst>
              <a:ext uri="{FF2B5EF4-FFF2-40B4-BE49-F238E27FC236}">
                <a16:creationId xmlns:a16="http://schemas.microsoft.com/office/drawing/2014/main" id="{4D5E4A53-1756-DC5F-3B39-36926BF47B81}"/>
              </a:ext>
            </a:extLst>
          </p:cNvPr>
          <p:cNvSpPr>
            <a:spLocks noGrp="1"/>
          </p:cNvSpPr>
          <p:nvPr>
            <p:ph type="body" sz="half" idx="2"/>
          </p:nvPr>
        </p:nvSpPr>
        <p:spPr>
          <a:xfrm>
            <a:off x="977152" y="2511430"/>
            <a:ext cx="3827467" cy="4691063"/>
          </a:xfrm>
        </p:spPr>
        <p:txBody>
          <a:bodyPr wrap="square" anchor="t">
            <a:normAutofit/>
          </a:bodyPr>
          <a:lstStyle/>
          <a:p>
            <a:pPr marL="171441" indent="-171441">
              <a:buFont typeface="Arial" panose="020B0604020202020204" pitchFamily="34" charset="0"/>
              <a:buChar char="•"/>
            </a:pPr>
            <a:r>
              <a:rPr lang="en-GB"/>
              <a:t>Expand existing service to Operate every Friday &amp; Saturday from 20:00 – 23:30 (commenced mid April 2023)</a:t>
            </a:r>
          </a:p>
          <a:p>
            <a:pPr marL="171441" indent="-171441">
              <a:buFont typeface="Arial" panose="020B0604020202020204" pitchFamily="34" charset="0"/>
              <a:buChar char="•"/>
            </a:pPr>
            <a:r>
              <a:rPr lang="en-GB"/>
              <a:t>Expand current zone to serve more towns and rural areas (Autumn 2023)</a:t>
            </a:r>
          </a:p>
          <a:p>
            <a:pPr marL="171441" indent="-171441">
              <a:buFont typeface="Arial" panose="020B0604020202020204" pitchFamily="34" charset="0"/>
              <a:buChar char="•"/>
            </a:pPr>
            <a:r>
              <a:rPr lang="en-GB"/>
              <a:t>Introduce a new HertsLynx service to the west of the county (Autumn 2023)</a:t>
            </a:r>
          </a:p>
          <a:p>
            <a:pPr marL="171441" indent="-171441">
              <a:buFont typeface="Arial" panose="020B0604020202020204" pitchFamily="34" charset="0"/>
              <a:buChar char="•"/>
            </a:pPr>
            <a:r>
              <a:rPr lang="en-GB"/>
              <a:t>Pilot Community Transport providers utilising technology to operate HertsLynx style services</a:t>
            </a:r>
          </a:p>
          <a:p>
            <a:pPr marL="171441" indent="-171441">
              <a:buFont typeface="Arial" panose="020B0604020202020204" pitchFamily="34" charset="0"/>
              <a:buChar char="•"/>
            </a:pPr>
            <a:r>
              <a:rPr lang="en-GB"/>
              <a:t>Pilot a more integrated Dial A Ride service with HertsLynx</a:t>
            </a:r>
          </a:p>
          <a:p>
            <a:endParaRPr lang="en-GB"/>
          </a:p>
          <a:p>
            <a:endParaRPr lang="en-GB"/>
          </a:p>
          <a:p>
            <a:pPr marL="171441" indent="-171441">
              <a:buFont typeface="Arial" panose="020B0604020202020204" pitchFamily="34" charset="0"/>
              <a:buChar char="•"/>
            </a:pPr>
            <a:endParaRPr lang="en-GB" dirty="0"/>
          </a:p>
        </p:txBody>
      </p:sp>
    </p:spTree>
    <p:extLst>
      <p:ext uri="{BB962C8B-B14F-4D97-AF65-F5344CB8AC3E}">
        <p14:creationId xmlns:p14="http://schemas.microsoft.com/office/powerpoint/2010/main" val="1342736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220435-9626-FA5E-FD8A-8B27F8546648}"/>
              </a:ext>
            </a:extLst>
          </p:cNvPr>
          <p:cNvPicPr>
            <a:picLocks noChangeAspect="1"/>
          </p:cNvPicPr>
          <p:nvPr/>
        </p:nvPicPr>
        <p:blipFill>
          <a:blip r:embed="rId2"/>
          <a:stretch>
            <a:fillRect/>
          </a:stretch>
        </p:blipFill>
        <p:spPr>
          <a:xfrm>
            <a:off x="5021712" y="1061495"/>
            <a:ext cx="6526821" cy="4735009"/>
          </a:xfrm>
          <a:prstGeom prst="rect">
            <a:avLst/>
          </a:prstGeom>
        </p:spPr>
      </p:pic>
      <p:sp>
        <p:nvSpPr>
          <p:cNvPr id="7" name="TextBox 6">
            <a:extLst>
              <a:ext uri="{FF2B5EF4-FFF2-40B4-BE49-F238E27FC236}">
                <a16:creationId xmlns:a16="http://schemas.microsoft.com/office/drawing/2014/main" id="{66C42C16-4098-9044-CCCA-8F336953669A}"/>
              </a:ext>
            </a:extLst>
          </p:cNvPr>
          <p:cNvSpPr txBox="1"/>
          <p:nvPr/>
        </p:nvSpPr>
        <p:spPr>
          <a:xfrm>
            <a:off x="643467" y="1789751"/>
            <a:ext cx="3811687" cy="4552015"/>
          </a:xfrm>
          <a:prstGeom prst="rect">
            <a:avLst/>
          </a:prstGeom>
          <a:noFill/>
        </p:spPr>
        <p:txBody>
          <a:bodyPr wrap="square" rtlCol="0">
            <a:spAutoFit/>
          </a:bodyPr>
          <a:lstStyle/>
          <a:p>
            <a:pPr defTabSz="868680">
              <a:spcAft>
                <a:spcPts val="600"/>
              </a:spcAft>
            </a:pPr>
            <a:r>
              <a:rPr lang="en-GB" sz="3040" kern="1200">
                <a:solidFill>
                  <a:schemeClr val="tx1"/>
                </a:solidFill>
                <a:latin typeface="+mn-lt"/>
                <a:ea typeface="+mn-ea"/>
                <a:cs typeface="+mn-cs"/>
              </a:rPr>
              <a:t>Dial a Ride x HertsLynx</a:t>
            </a:r>
          </a:p>
          <a:p>
            <a:pPr defTabSz="868680">
              <a:spcAft>
                <a:spcPts val="600"/>
              </a:spcAft>
            </a:pPr>
            <a:endParaRPr lang="en-GB" sz="1710" kern="1200">
              <a:solidFill>
                <a:schemeClr val="tx1"/>
              </a:solidFill>
              <a:latin typeface="+mn-lt"/>
              <a:ea typeface="+mn-ea"/>
              <a:cs typeface="+mn-cs"/>
            </a:endParaRPr>
          </a:p>
          <a:p>
            <a:pPr defTabSz="868680">
              <a:spcAft>
                <a:spcPts val="600"/>
              </a:spcAft>
            </a:pPr>
            <a:r>
              <a:rPr lang="en-GB" sz="1710" kern="1200">
                <a:solidFill>
                  <a:schemeClr val="tx1"/>
                </a:solidFill>
                <a:latin typeface="+mn-lt"/>
                <a:ea typeface="+mn-ea"/>
                <a:cs typeface="+mn-cs"/>
              </a:rPr>
              <a:t>Integration in the back end and front end to provide sustainable services</a:t>
            </a:r>
          </a:p>
          <a:p>
            <a:pPr defTabSz="868680">
              <a:spcAft>
                <a:spcPts val="600"/>
              </a:spcAft>
            </a:pPr>
            <a:endParaRPr lang="en-GB" sz="1710" kern="1200">
              <a:solidFill>
                <a:schemeClr val="tx1"/>
              </a:solidFill>
              <a:latin typeface="+mn-lt"/>
              <a:ea typeface="+mn-ea"/>
              <a:cs typeface="+mn-cs"/>
            </a:endParaRPr>
          </a:p>
          <a:p>
            <a:pPr defTabSz="868680">
              <a:spcAft>
                <a:spcPts val="600"/>
              </a:spcAft>
            </a:pPr>
            <a:r>
              <a:rPr lang="en-GB" sz="1710" kern="1200">
                <a:solidFill>
                  <a:schemeClr val="tx1"/>
                </a:solidFill>
                <a:latin typeface="+mn-lt"/>
                <a:ea typeface="+mn-ea"/>
                <a:cs typeface="+mn-cs"/>
              </a:rPr>
              <a:t>Dial a Ride vehicles (12 across the county) rebranded and now have booking technology</a:t>
            </a:r>
          </a:p>
          <a:p>
            <a:pPr defTabSz="868680">
              <a:spcAft>
                <a:spcPts val="600"/>
              </a:spcAft>
            </a:pPr>
            <a:endParaRPr lang="en-GB" sz="1710" kern="1200">
              <a:solidFill>
                <a:schemeClr val="tx1"/>
              </a:solidFill>
              <a:latin typeface="+mn-lt"/>
              <a:ea typeface="+mn-ea"/>
              <a:cs typeface="+mn-cs"/>
            </a:endParaRPr>
          </a:p>
          <a:p>
            <a:pPr defTabSz="868680">
              <a:spcAft>
                <a:spcPts val="600"/>
              </a:spcAft>
            </a:pPr>
            <a:r>
              <a:rPr lang="en-GB" sz="1710" kern="1200">
                <a:solidFill>
                  <a:schemeClr val="tx1"/>
                </a:solidFill>
                <a:latin typeface="+mn-lt"/>
                <a:ea typeface="+mn-ea"/>
                <a:cs typeface="+mn-cs"/>
              </a:rPr>
              <a:t>First integration pilot in Autumn 2023</a:t>
            </a:r>
          </a:p>
          <a:p>
            <a:pPr defTabSz="868680">
              <a:spcAft>
                <a:spcPts val="600"/>
              </a:spcAft>
            </a:pPr>
            <a:endParaRPr lang="en-GB" sz="1710" kern="1200">
              <a:solidFill>
                <a:schemeClr val="tx1"/>
              </a:solidFill>
              <a:latin typeface="+mn-lt"/>
              <a:ea typeface="+mn-ea"/>
              <a:cs typeface="+mn-cs"/>
            </a:endParaRPr>
          </a:p>
          <a:p>
            <a:pPr>
              <a:spcAft>
                <a:spcPts val="600"/>
              </a:spcAft>
            </a:pPr>
            <a:endParaRPr lang="en-GB"/>
          </a:p>
        </p:txBody>
      </p:sp>
    </p:spTree>
    <p:extLst>
      <p:ext uri="{BB962C8B-B14F-4D97-AF65-F5344CB8AC3E}">
        <p14:creationId xmlns:p14="http://schemas.microsoft.com/office/powerpoint/2010/main" val="4278543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A picture containing text, outdoor, car, road&#10;&#10;Description automatically generated">
            <a:extLst>
              <a:ext uri="{FF2B5EF4-FFF2-40B4-BE49-F238E27FC236}">
                <a16:creationId xmlns:a16="http://schemas.microsoft.com/office/drawing/2014/main" id="{F055270C-41CA-469D-AAAC-E32206CCFD0D}"/>
              </a:ext>
            </a:extLst>
          </p:cNvPr>
          <p:cNvPicPr>
            <a:picLocks noChangeAspect="1"/>
          </p:cNvPicPr>
          <p:nvPr/>
        </p:nvPicPr>
        <p:blipFill rotWithShape="1">
          <a:blip r:embed="rId2">
            <a:extLst>
              <a:ext uri="{28A0092B-C50C-407E-A947-70E740481C1C}">
                <a14:useLocalDpi xmlns:a14="http://schemas.microsoft.com/office/drawing/2010/main" val="0"/>
              </a:ext>
            </a:extLst>
          </a:blip>
          <a:srcRect l="27234" r="4537"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5" name="Freeform: Shape 1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Freeform: Shape 1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C3B7F22-01A9-4E59-A8BE-75D145380248}"/>
              </a:ext>
            </a:extLst>
          </p:cNvPr>
          <p:cNvSpPr>
            <a:spLocks noGrp="1"/>
          </p:cNvSpPr>
          <p:nvPr>
            <p:ph type="title"/>
          </p:nvPr>
        </p:nvSpPr>
        <p:spPr>
          <a:xfrm>
            <a:off x="6801436" y="1396289"/>
            <a:ext cx="4819952" cy="1325563"/>
          </a:xfrm>
        </p:spPr>
        <p:txBody>
          <a:bodyPr>
            <a:normAutofit/>
          </a:bodyPr>
          <a:lstStyle/>
          <a:p>
            <a:r>
              <a:rPr lang="en-GB" dirty="0"/>
              <a:t>Conclusion</a:t>
            </a:r>
          </a:p>
        </p:txBody>
      </p:sp>
      <p:sp>
        <p:nvSpPr>
          <p:cNvPr id="7" name="TextBox 6">
            <a:extLst>
              <a:ext uri="{FF2B5EF4-FFF2-40B4-BE49-F238E27FC236}">
                <a16:creationId xmlns:a16="http://schemas.microsoft.com/office/drawing/2014/main" id="{39541F12-2332-75B9-E4F0-3404A57B2987}"/>
              </a:ext>
            </a:extLst>
          </p:cNvPr>
          <p:cNvSpPr txBox="1"/>
          <p:nvPr/>
        </p:nvSpPr>
        <p:spPr>
          <a:xfrm>
            <a:off x="6801436" y="2581275"/>
            <a:ext cx="4552364" cy="2308324"/>
          </a:xfrm>
          <a:prstGeom prst="rect">
            <a:avLst/>
          </a:prstGeom>
          <a:noFill/>
        </p:spPr>
        <p:txBody>
          <a:bodyPr wrap="square" rtlCol="0">
            <a:spAutoFit/>
          </a:bodyPr>
          <a:lstStyle/>
          <a:p>
            <a:pPr marL="285750" indent="-285750">
              <a:buFont typeface="Arial" panose="020B0604020202020204" pitchFamily="34" charset="0"/>
              <a:buChar char="•"/>
            </a:pPr>
            <a:r>
              <a:rPr lang="en-GB" dirty="0"/>
              <a:t>Bus Service Improvement Plan in progress and ambitious </a:t>
            </a:r>
          </a:p>
          <a:p>
            <a:pPr marL="285750" indent="-285750">
              <a:buFont typeface="Arial" panose="020B0604020202020204" pitchFamily="34" charset="0"/>
              <a:buChar char="•"/>
            </a:pPr>
            <a:r>
              <a:rPr lang="en-GB" dirty="0" err="1"/>
              <a:t>HertsLynx</a:t>
            </a:r>
            <a:r>
              <a:rPr lang="en-GB" dirty="0"/>
              <a:t> embedded as a brand and service – how does it evolve</a:t>
            </a:r>
          </a:p>
          <a:p>
            <a:pPr marL="285750" indent="-285750">
              <a:buFont typeface="Arial" panose="020B0604020202020204" pitchFamily="34" charset="0"/>
              <a:buChar char="•"/>
            </a:pPr>
            <a:r>
              <a:rPr lang="en-GB" dirty="0"/>
              <a:t>Integrated transport model – how do we further remove silos</a:t>
            </a:r>
          </a:p>
          <a:p>
            <a:pPr marL="285750" indent="-285750">
              <a:buFont typeface="Arial" panose="020B0604020202020204" pitchFamily="34" charset="0"/>
              <a:buChar char="•"/>
            </a:pPr>
            <a:r>
              <a:rPr lang="en-GB" dirty="0"/>
              <a:t>How do we remove the bus vs demand responsive binary choice </a:t>
            </a:r>
          </a:p>
        </p:txBody>
      </p:sp>
    </p:spTree>
    <p:extLst>
      <p:ext uri="{BB962C8B-B14F-4D97-AF65-F5344CB8AC3E}">
        <p14:creationId xmlns:p14="http://schemas.microsoft.com/office/powerpoint/2010/main" val="3753227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6">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ight Triangle 1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137CB-C72B-4F1A-B3A2-895775EE6622}"/>
              </a:ext>
            </a:extLst>
          </p:cNvPr>
          <p:cNvSpPr>
            <a:spLocks noGrp="1"/>
          </p:cNvSpPr>
          <p:nvPr>
            <p:ph type="title"/>
          </p:nvPr>
        </p:nvSpPr>
        <p:spPr>
          <a:xfrm>
            <a:off x="1006900" y="1188637"/>
            <a:ext cx="3141430" cy="4480726"/>
          </a:xfrm>
        </p:spPr>
        <p:txBody>
          <a:bodyPr>
            <a:normAutofit/>
          </a:bodyPr>
          <a:lstStyle/>
          <a:p>
            <a:pPr algn="r"/>
            <a:r>
              <a:rPr lang="en-GB" sz="6600" dirty="0"/>
              <a:t>What is a BSIP?</a:t>
            </a:r>
          </a:p>
        </p:txBody>
      </p:sp>
      <p:cxnSp>
        <p:nvCxnSpPr>
          <p:cNvPr id="23" name="Straight Connector 22">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F286C4-B137-4379-8247-BFF750CCADB8}"/>
              </a:ext>
            </a:extLst>
          </p:cNvPr>
          <p:cNvSpPr>
            <a:spLocks noGrp="1"/>
          </p:cNvSpPr>
          <p:nvPr>
            <p:ph idx="1"/>
          </p:nvPr>
        </p:nvSpPr>
        <p:spPr>
          <a:xfrm>
            <a:off x="5138928" y="1338729"/>
            <a:ext cx="4795584" cy="4180542"/>
          </a:xfrm>
        </p:spPr>
        <p:txBody>
          <a:bodyPr anchor="ctr">
            <a:normAutofit/>
          </a:bodyPr>
          <a:lstStyle/>
          <a:p>
            <a:pPr>
              <a:buClr>
                <a:schemeClr val="accent1"/>
              </a:buClr>
              <a:buFont typeface="Wingdings" panose="05000000000000000000" pitchFamily="2" charset="2"/>
              <a:buChar char="v"/>
            </a:pPr>
            <a:r>
              <a:rPr lang="en-GB" sz="1700" dirty="0"/>
              <a:t>The National bus strategy (published 2021) set out an ambitious vision to dramatically improve bus services in England. This in order to reverse the recent shift away from public transport and encourage passengers back to the bus. </a:t>
            </a:r>
          </a:p>
          <a:p>
            <a:pPr>
              <a:buClr>
                <a:schemeClr val="accent1"/>
              </a:buClr>
              <a:buFont typeface="Wingdings" panose="05000000000000000000" pitchFamily="2" charset="2"/>
              <a:buChar char="v"/>
            </a:pPr>
            <a:r>
              <a:rPr lang="en-GB" sz="1700" dirty="0"/>
              <a:t>Bus Service Improvement Plans (BSIPs) are how Local Transport Authorities, working closely with local bus operators, and local communities will set out the vision, delivering a step-change in bus services</a:t>
            </a:r>
          </a:p>
          <a:p>
            <a:pPr>
              <a:buClr>
                <a:schemeClr val="accent1"/>
              </a:buClr>
              <a:buFont typeface="Wingdings" panose="05000000000000000000" pitchFamily="2" charset="2"/>
              <a:buChar char="v"/>
            </a:pPr>
            <a:r>
              <a:rPr lang="en-GB" sz="1700" dirty="0"/>
              <a:t>HCC submitted a BSIP and have received 29.7m in funding over three years. Fewer than half of authorities received funding</a:t>
            </a:r>
          </a:p>
        </p:txBody>
      </p:sp>
    </p:spTree>
    <p:extLst>
      <p:ext uri="{BB962C8B-B14F-4D97-AF65-F5344CB8AC3E}">
        <p14:creationId xmlns:p14="http://schemas.microsoft.com/office/powerpoint/2010/main" val="1847060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4B3C8F-B2E2-47AA-9BB6-B8B64B01317F}"/>
              </a:ext>
            </a:extLst>
          </p:cNvPr>
          <p:cNvSpPr>
            <a:spLocks noGrp="1"/>
          </p:cNvSpPr>
          <p:nvPr>
            <p:ph type="title"/>
          </p:nvPr>
        </p:nvSpPr>
        <p:spPr>
          <a:xfrm>
            <a:off x="841248" y="334644"/>
            <a:ext cx="10509504" cy="1076914"/>
          </a:xfrm>
        </p:spPr>
        <p:txBody>
          <a:bodyPr anchor="ctr">
            <a:normAutofit/>
          </a:bodyPr>
          <a:lstStyle/>
          <a:p>
            <a:br>
              <a:rPr lang="en-GB" sz="3400" dirty="0"/>
            </a:br>
            <a:r>
              <a:rPr lang="en-GB" sz="3400" dirty="0"/>
              <a:t>Key Ambitions</a:t>
            </a:r>
          </a:p>
        </p:txBody>
      </p:sp>
      <p:sp>
        <p:nvSpPr>
          <p:cNvPr id="20" name="Rectangle 1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705A5327-D9C1-4066-90B7-76432D54F6AC}"/>
              </a:ext>
            </a:extLst>
          </p:cNvPr>
          <p:cNvGraphicFramePr>
            <a:graphicFrameLocks noGrp="1"/>
          </p:cNvGraphicFramePr>
          <p:nvPr>
            <p:ph idx="1"/>
            <p:extLst>
              <p:ext uri="{D42A27DB-BD31-4B8C-83A1-F6EECF244321}">
                <p14:modId xmlns:p14="http://schemas.microsoft.com/office/powerpoint/2010/main" val="461890137"/>
              </p:ext>
            </p:extLst>
          </p:nvPr>
        </p:nvGraphicFramePr>
        <p:xfrm>
          <a:off x="1018963" y="1737360"/>
          <a:ext cx="10144930" cy="4535425"/>
        </p:xfrm>
        <a:graphic>
          <a:graphicData uri="http://schemas.openxmlformats.org/drawingml/2006/table">
            <a:tbl>
              <a:tblPr firstRow="1" bandRow="1">
                <a:tableStyleId>{9D7B26C5-4107-4FEC-AEDC-1716B250A1EF}</a:tableStyleId>
              </a:tblPr>
              <a:tblGrid>
                <a:gridCol w="8202865">
                  <a:extLst>
                    <a:ext uri="{9D8B030D-6E8A-4147-A177-3AD203B41FA5}">
                      <a16:colId xmlns:a16="http://schemas.microsoft.com/office/drawing/2014/main" val="416334046"/>
                    </a:ext>
                  </a:extLst>
                </a:gridCol>
                <a:gridCol w="1942065">
                  <a:extLst>
                    <a:ext uri="{9D8B030D-6E8A-4147-A177-3AD203B41FA5}">
                      <a16:colId xmlns:a16="http://schemas.microsoft.com/office/drawing/2014/main" val="1167092513"/>
                    </a:ext>
                  </a:extLst>
                </a:gridCol>
              </a:tblGrid>
              <a:tr h="441245">
                <a:tc>
                  <a:txBody>
                    <a:bodyPr/>
                    <a:lstStyle/>
                    <a:p>
                      <a:pPr algn="l" rtl="0" fontAlgn="base"/>
                      <a:r>
                        <a:rPr lang="en-GB" sz="1800" b="1">
                          <a:solidFill>
                            <a:srgbClr val="FFFFFF"/>
                          </a:solidFill>
                          <a:effectLst/>
                        </a:rPr>
                        <a:t>Incentive </a:t>
                      </a:r>
                      <a:endParaRPr lang="en-GB" sz="2600" b="1" i="0">
                        <a:solidFill>
                          <a:srgbClr val="FFFFFF"/>
                        </a:solidFill>
                        <a:effectLst/>
                      </a:endParaRPr>
                    </a:p>
                  </a:txBody>
                  <a:tcPr marL="132530" marR="132530" marT="66265" marB="66265"/>
                </a:tc>
                <a:tc>
                  <a:txBody>
                    <a:bodyPr/>
                    <a:lstStyle/>
                    <a:p>
                      <a:pPr algn="l" rtl="0" fontAlgn="base"/>
                      <a:r>
                        <a:rPr lang="en-GB" sz="1800" b="1">
                          <a:solidFill>
                            <a:srgbClr val="FFFFFF"/>
                          </a:solidFill>
                          <a:effectLst/>
                        </a:rPr>
                        <a:t>Ranking </a:t>
                      </a:r>
                      <a:endParaRPr lang="en-GB" sz="2600" b="1" i="0">
                        <a:solidFill>
                          <a:srgbClr val="FFFFFF"/>
                        </a:solidFill>
                        <a:effectLst/>
                      </a:endParaRPr>
                    </a:p>
                  </a:txBody>
                  <a:tcPr marL="132530" marR="132530" marT="66265" marB="66265"/>
                </a:tc>
                <a:extLst>
                  <a:ext uri="{0D108BD9-81ED-4DB2-BD59-A6C34878D82A}">
                    <a16:rowId xmlns:a16="http://schemas.microsoft.com/office/drawing/2014/main" val="2121391750"/>
                  </a:ext>
                </a:extLst>
              </a:tr>
              <a:tr h="409418">
                <a:tc>
                  <a:txBody>
                    <a:bodyPr/>
                    <a:lstStyle/>
                    <a:p>
                      <a:pPr algn="l" rtl="0" fontAlgn="base"/>
                      <a:r>
                        <a:rPr lang="en-GB" sz="1600" b="0">
                          <a:solidFill>
                            <a:srgbClr val="000000"/>
                          </a:solidFill>
                          <a:effectLst/>
                        </a:rPr>
                        <a:t>Increased frequency of services</a:t>
                      </a:r>
                      <a:r>
                        <a:rPr lang="en-GB" sz="1600" b="1">
                          <a:solidFill>
                            <a:srgbClr val="000000"/>
                          </a:solidFill>
                          <a:effectLst/>
                        </a:rPr>
                        <a:t> </a:t>
                      </a:r>
                      <a:endParaRPr lang="en-GB" sz="2600" b="1" i="0">
                        <a:effectLst/>
                      </a:endParaRPr>
                    </a:p>
                  </a:txBody>
                  <a:tcPr marL="132530" marR="132530" marT="66265" marB="66265"/>
                </a:tc>
                <a:tc>
                  <a:txBody>
                    <a:bodyPr/>
                    <a:lstStyle/>
                    <a:p>
                      <a:pPr algn="r" rtl="0" fontAlgn="base"/>
                      <a:r>
                        <a:rPr lang="en-GB" sz="1600" b="0">
                          <a:solidFill>
                            <a:srgbClr val="000000"/>
                          </a:solidFill>
                          <a:effectLst/>
                        </a:rPr>
                        <a:t>1 </a:t>
                      </a:r>
                      <a:endParaRPr lang="en-GB" sz="2600" b="0" i="0">
                        <a:effectLst/>
                      </a:endParaRPr>
                    </a:p>
                  </a:txBody>
                  <a:tcPr marL="132530" marR="132530" marT="66265" marB="66265"/>
                </a:tc>
                <a:extLst>
                  <a:ext uri="{0D108BD9-81ED-4DB2-BD59-A6C34878D82A}">
                    <a16:rowId xmlns:a16="http://schemas.microsoft.com/office/drawing/2014/main" val="4027192844"/>
                  </a:ext>
                </a:extLst>
              </a:tr>
              <a:tr h="409418">
                <a:tc>
                  <a:txBody>
                    <a:bodyPr/>
                    <a:lstStyle/>
                    <a:p>
                      <a:pPr algn="l" rtl="0" fontAlgn="base"/>
                      <a:r>
                        <a:rPr lang="en-GB" sz="1600" b="0" dirty="0">
                          <a:solidFill>
                            <a:srgbClr val="000000"/>
                          </a:solidFill>
                          <a:effectLst/>
                        </a:rPr>
                        <a:t>Increase Real time information at bus stops</a:t>
                      </a:r>
                      <a:r>
                        <a:rPr lang="en-GB" sz="1600" b="1" dirty="0">
                          <a:solidFill>
                            <a:srgbClr val="000000"/>
                          </a:solidFill>
                          <a:effectLst/>
                        </a:rPr>
                        <a:t> </a:t>
                      </a:r>
                      <a:endParaRPr lang="en-GB" sz="2600" b="1" i="0" dirty="0">
                        <a:effectLst/>
                      </a:endParaRPr>
                    </a:p>
                  </a:txBody>
                  <a:tcPr marL="132530" marR="132530" marT="66265" marB="66265"/>
                </a:tc>
                <a:tc>
                  <a:txBody>
                    <a:bodyPr/>
                    <a:lstStyle/>
                    <a:p>
                      <a:pPr algn="r" rtl="0" fontAlgn="base"/>
                      <a:r>
                        <a:rPr lang="en-GB" sz="1600" b="0">
                          <a:solidFill>
                            <a:srgbClr val="000000"/>
                          </a:solidFill>
                          <a:effectLst/>
                        </a:rPr>
                        <a:t>2 </a:t>
                      </a:r>
                      <a:endParaRPr lang="en-GB" sz="2600" b="0" i="0">
                        <a:effectLst/>
                      </a:endParaRPr>
                    </a:p>
                  </a:txBody>
                  <a:tcPr marL="132530" marR="132530" marT="66265" marB="66265"/>
                </a:tc>
                <a:extLst>
                  <a:ext uri="{0D108BD9-81ED-4DB2-BD59-A6C34878D82A}">
                    <a16:rowId xmlns:a16="http://schemas.microsoft.com/office/drawing/2014/main" val="3400020679"/>
                  </a:ext>
                </a:extLst>
              </a:tr>
              <a:tr h="409418">
                <a:tc>
                  <a:txBody>
                    <a:bodyPr/>
                    <a:lstStyle/>
                    <a:p>
                      <a:pPr algn="l" rtl="0" fontAlgn="base"/>
                      <a:r>
                        <a:rPr lang="en-GB" sz="1600" b="0">
                          <a:solidFill>
                            <a:srgbClr val="000000"/>
                          </a:solidFill>
                          <a:effectLst/>
                        </a:rPr>
                        <a:t>Bus priority measures such as bus lanes to quicken journey times </a:t>
                      </a:r>
                      <a:r>
                        <a:rPr lang="en-GB" sz="1600" b="1">
                          <a:solidFill>
                            <a:srgbClr val="000000"/>
                          </a:solidFill>
                          <a:effectLst/>
                        </a:rPr>
                        <a:t> </a:t>
                      </a:r>
                      <a:endParaRPr lang="en-GB" sz="2600" b="1" i="0">
                        <a:effectLst/>
                      </a:endParaRPr>
                    </a:p>
                  </a:txBody>
                  <a:tcPr marL="132530" marR="132530" marT="66265" marB="66265"/>
                </a:tc>
                <a:tc>
                  <a:txBody>
                    <a:bodyPr/>
                    <a:lstStyle/>
                    <a:p>
                      <a:pPr algn="r" rtl="0" fontAlgn="base"/>
                      <a:r>
                        <a:rPr lang="en-GB" sz="1600" b="0">
                          <a:solidFill>
                            <a:srgbClr val="000000"/>
                          </a:solidFill>
                          <a:effectLst/>
                        </a:rPr>
                        <a:t>3 </a:t>
                      </a:r>
                      <a:endParaRPr lang="en-GB" sz="2600" b="0" i="0">
                        <a:effectLst/>
                      </a:endParaRPr>
                    </a:p>
                  </a:txBody>
                  <a:tcPr marL="132530" marR="132530" marT="66265" marB="66265"/>
                </a:tc>
                <a:extLst>
                  <a:ext uri="{0D108BD9-81ED-4DB2-BD59-A6C34878D82A}">
                    <a16:rowId xmlns:a16="http://schemas.microsoft.com/office/drawing/2014/main" val="617851052"/>
                  </a:ext>
                </a:extLst>
              </a:tr>
              <a:tr h="409418">
                <a:tc>
                  <a:txBody>
                    <a:bodyPr/>
                    <a:lstStyle/>
                    <a:p>
                      <a:pPr algn="l" rtl="0" fontAlgn="base"/>
                      <a:r>
                        <a:rPr lang="en-GB" sz="1600" b="0">
                          <a:solidFill>
                            <a:srgbClr val="000000"/>
                          </a:solidFill>
                          <a:effectLst/>
                        </a:rPr>
                        <a:t>Buses running later in the evenings</a:t>
                      </a:r>
                      <a:r>
                        <a:rPr lang="en-GB" sz="1600" b="1">
                          <a:solidFill>
                            <a:srgbClr val="000000"/>
                          </a:solidFill>
                          <a:effectLst/>
                        </a:rPr>
                        <a:t> </a:t>
                      </a:r>
                      <a:endParaRPr lang="en-GB" sz="2600" b="1" i="0">
                        <a:effectLst/>
                      </a:endParaRPr>
                    </a:p>
                  </a:txBody>
                  <a:tcPr marL="132530" marR="132530" marT="66265" marB="66265"/>
                </a:tc>
                <a:tc>
                  <a:txBody>
                    <a:bodyPr/>
                    <a:lstStyle/>
                    <a:p>
                      <a:pPr algn="r" rtl="0" fontAlgn="base"/>
                      <a:r>
                        <a:rPr lang="en-GB" sz="1600" b="0">
                          <a:solidFill>
                            <a:srgbClr val="000000"/>
                          </a:solidFill>
                          <a:effectLst/>
                        </a:rPr>
                        <a:t>4 </a:t>
                      </a:r>
                      <a:endParaRPr lang="en-GB" sz="2600" b="0" i="0">
                        <a:effectLst/>
                      </a:endParaRPr>
                    </a:p>
                  </a:txBody>
                  <a:tcPr marL="132530" marR="132530" marT="66265" marB="66265"/>
                </a:tc>
                <a:extLst>
                  <a:ext uri="{0D108BD9-81ED-4DB2-BD59-A6C34878D82A}">
                    <a16:rowId xmlns:a16="http://schemas.microsoft.com/office/drawing/2014/main" val="2899015967"/>
                  </a:ext>
                </a:extLst>
              </a:tr>
              <a:tr h="409418">
                <a:tc>
                  <a:txBody>
                    <a:bodyPr/>
                    <a:lstStyle/>
                    <a:p>
                      <a:pPr algn="l" rtl="0" fontAlgn="base"/>
                      <a:r>
                        <a:rPr lang="en-GB" sz="1600" b="0">
                          <a:solidFill>
                            <a:srgbClr val="000000"/>
                          </a:solidFill>
                          <a:effectLst/>
                        </a:rPr>
                        <a:t>Increase the range of multi-operator and smart tickets</a:t>
                      </a:r>
                      <a:r>
                        <a:rPr lang="en-GB" sz="1600" b="1">
                          <a:solidFill>
                            <a:srgbClr val="000000"/>
                          </a:solidFill>
                          <a:effectLst/>
                        </a:rPr>
                        <a:t> </a:t>
                      </a:r>
                      <a:endParaRPr lang="en-GB" sz="2600" b="1" i="0">
                        <a:effectLst/>
                      </a:endParaRPr>
                    </a:p>
                  </a:txBody>
                  <a:tcPr marL="132530" marR="132530" marT="66265" marB="66265"/>
                </a:tc>
                <a:tc>
                  <a:txBody>
                    <a:bodyPr/>
                    <a:lstStyle/>
                    <a:p>
                      <a:pPr algn="r" rtl="0" fontAlgn="base"/>
                      <a:r>
                        <a:rPr lang="en-GB" sz="1600" b="0">
                          <a:solidFill>
                            <a:srgbClr val="000000"/>
                          </a:solidFill>
                          <a:effectLst/>
                        </a:rPr>
                        <a:t>5 </a:t>
                      </a:r>
                      <a:endParaRPr lang="en-GB" sz="2600" b="0" i="0">
                        <a:effectLst/>
                      </a:endParaRPr>
                    </a:p>
                  </a:txBody>
                  <a:tcPr marL="132530" marR="132530" marT="66265" marB="66265"/>
                </a:tc>
                <a:extLst>
                  <a:ext uri="{0D108BD9-81ED-4DB2-BD59-A6C34878D82A}">
                    <a16:rowId xmlns:a16="http://schemas.microsoft.com/office/drawing/2014/main" val="1936021753"/>
                  </a:ext>
                </a:extLst>
              </a:tr>
              <a:tr h="409418">
                <a:tc>
                  <a:txBody>
                    <a:bodyPr/>
                    <a:lstStyle/>
                    <a:p>
                      <a:pPr algn="l" rtl="0" fontAlgn="base"/>
                      <a:r>
                        <a:rPr lang="en-GB" sz="1600" b="0">
                          <a:solidFill>
                            <a:srgbClr val="000000"/>
                          </a:solidFill>
                          <a:effectLst/>
                        </a:rPr>
                        <a:t>Flexible ticketing options</a:t>
                      </a:r>
                      <a:r>
                        <a:rPr lang="en-GB" sz="1600" b="1">
                          <a:solidFill>
                            <a:srgbClr val="000000"/>
                          </a:solidFill>
                          <a:effectLst/>
                        </a:rPr>
                        <a:t> </a:t>
                      </a:r>
                      <a:endParaRPr lang="en-GB" sz="2600" b="1" i="0">
                        <a:effectLst/>
                      </a:endParaRPr>
                    </a:p>
                  </a:txBody>
                  <a:tcPr marL="132530" marR="132530" marT="66265" marB="66265"/>
                </a:tc>
                <a:tc>
                  <a:txBody>
                    <a:bodyPr/>
                    <a:lstStyle/>
                    <a:p>
                      <a:pPr algn="r" rtl="0" fontAlgn="base"/>
                      <a:r>
                        <a:rPr lang="en-GB" sz="1600" b="0">
                          <a:solidFill>
                            <a:srgbClr val="000000"/>
                          </a:solidFill>
                          <a:effectLst/>
                        </a:rPr>
                        <a:t>6 </a:t>
                      </a:r>
                      <a:endParaRPr lang="en-GB" sz="2600" b="0" i="0">
                        <a:effectLst/>
                      </a:endParaRPr>
                    </a:p>
                  </a:txBody>
                  <a:tcPr marL="132530" marR="132530" marT="66265" marB="66265"/>
                </a:tc>
                <a:extLst>
                  <a:ext uri="{0D108BD9-81ED-4DB2-BD59-A6C34878D82A}">
                    <a16:rowId xmlns:a16="http://schemas.microsoft.com/office/drawing/2014/main" val="568805744"/>
                  </a:ext>
                </a:extLst>
              </a:tr>
              <a:tr h="409418">
                <a:tc>
                  <a:txBody>
                    <a:bodyPr/>
                    <a:lstStyle/>
                    <a:p>
                      <a:pPr algn="l" rtl="0" fontAlgn="base"/>
                      <a:r>
                        <a:rPr lang="en-GB" sz="1600" b="0">
                          <a:solidFill>
                            <a:srgbClr val="000000"/>
                          </a:solidFill>
                          <a:effectLst/>
                        </a:rPr>
                        <a:t>Upgrade the Intalink mobile ticketing app</a:t>
                      </a:r>
                      <a:r>
                        <a:rPr lang="en-GB" sz="1600" b="1">
                          <a:solidFill>
                            <a:srgbClr val="000000"/>
                          </a:solidFill>
                          <a:effectLst/>
                        </a:rPr>
                        <a:t> </a:t>
                      </a:r>
                      <a:endParaRPr lang="en-GB" sz="2600" b="1" i="0">
                        <a:effectLst/>
                      </a:endParaRPr>
                    </a:p>
                  </a:txBody>
                  <a:tcPr marL="132530" marR="132530" marT="66265" marB="66265"/>
                </a:tc>
                <a:tc>
                  <a:txBody>
                    <a:bodyPr/>
                    <a:lstStyle/>
                    <a:p>
                      <a:pPr algn="r" rtl="0" fontAlgn="base"/>
                      <a:r>
                        <a:rPr lang="en-GB" sz="1600" b="0">
                          <a:solidFill>
                            <a:srgbClr val="000000"/>
                          </a:solidFill>
                          <a:effectLst/>
                        </a:rPr>
                        <a:t>7 </a:t>
                      </a:r>
                      <a:endParaRPr lang="en-GB" sz="2600" b="0" i="0">
                        <a:effectLst/>
                      </a:endParaRPr>
                    </a:p>
                  </a:txBody>
                  <a:tcPr marL="132530" marR="132530" marT="66265" marB="66265"/>
                </a:tc>
                <a:extLst>
                  <a:ext uri="{0D108BD9-81ED-4DB2-BD59-A6C34878D82A}">
                    <a16:rowId xmlns:a16="http://schemas.microsoft.com/office/drawing/2014/main" val="758781943"/>
                  </a:ext>
                </a:extLst>
              </a:tr>
              <a:tr h="409418">
                <a:tc>
                  <a:txBody>
                    <a:bodyPr/>
                    <a:lstStyle/>
                    <a:p>
                      <a:pPr algn="l" rtl="0" fontAlgn="base"/>
                      <a:r>
                        <a:rPr lang="en-GB" sz="1600" b="0">
                          <a:solidFill>
                            <a:srgbClr val="000000"/>
                          </a:solidFill>
                          <a:effectLst/>
                        </a:rPr>
                        <a:t>Demand Responsive Transport options </a:t>
                      </a:r>
                      <a:r>
                        <a:rPr lang="en-GB" sz="1600" b="1">
                          <a:solidFill>
                            <a:srgbClr val="000000"/>
                          </a:solidFill>
                          <a:effectLst/>
                        </a:rPr>
                        <a:t> </a:t>
                      </a:r>
                      <a:endParaRPr lang="en-GB" sz="2600" b="1" i="0">
                        <a:effectLst/>
                      </a:endParaRPr>
                    </a:p>
                  </a:txBody>
                  <a:tcPr marL="132530" marR="132530" marT="66265" marB="66265"/>
                </a:tc>
                <a:tc>
                  <a:txBody>
                    <a:bodyPr/>
                    <a:lstStyle/>
                    <a:p>
                      <a:pPr algn="r" rtl="0" fontAlgn="base"/>
                      <a:r>
                        <a:rPr lang="en-GB" sz="1600" b="0">
                          <a:solidFill>
                            <a:srgbClr val="000000"/>
                          </a:solidFill>
                          <a:effectLst/>
                        </a:rPr>
                        <a:t>8 </a:t>
                      </a:r>
                      <a:endParaRPr lang="en-GB" sz="2600" b="0" i="0">
                        <a:effectLst/>
                      </a:endParaRPr>
                    </a:p>
                  </a:txBody>
                  <a:tcPr marL="132530" marR="132530" marT="66265" marB="66265"/>
                </a:tc>
                <a:extLst>
                  <a:ext uri="{0D108BD9-81ED-4DB2-BD59-A6C34878D82A}">
                    <a16:rowId xmlns:a16="http://schemas.microsoft.com/office/drawing/2014/main" val="2824377289"/>
                  </a:ext>
                </a:extLst>
              </a:tr>
              <a:tr h="409418">
                <a:tc>
                  <a:txBody>
                    <a:bodyPr/>
                    <a:lstStyle/>
                    <a:p>
                      <a:pPr algn="l" rtl="0" fontAlgn="base"/>
                      <a:r>
                        <a:rPr lang="en-GB" sz="1600" b="0">
                          <a:solidFill>
                            <a:srgbClr val="000000"/>
                          </a:solidFill>
                          <a:effectLst/>
                        </a:rPr>
                        <a:t>Wi-Fi available at bus stops</a:t>
                      </a:r>
                      <a:r>
                        <a:rPr lang="en-GB" sz="1600" b="1">
                          <a:solidFill>
                            <a:srgbClr val="000000"/>
                          </a:solidFill>
                          <a:effectLst/>
                        </a:rPr>
                        <a:t> </a:t>
                      </a:r>
                      <a:endParaRPr lang="en-GB" sz="2600" b="1" i="0">
                        <a:effectLst/>
                      </a:endParaRPr>
                    </a:p>
                  </a:txBody>
                  <a:tcPr marL="132530" marR="132530" marT="66265" marB="66265"/>
                </a:tc>
                <a:tc>
                  <a:txBody>
                    <a:bodyPr/>
                    <a:lstStyle/>
                    <a:p>
                      <a:pPr algn="r" rtl="0" fontAlgn="base"/>
                      <a:r>
                        <a:rPr lang="en-GB" sz="1600" b="0">
                          <a:solidFill>
                            <a:srgbClr val="000000"/>
                          </a:solidFill>
                          <a:effectLst/>
                        </a:rPr>
                        <a:t>9 </a:t>
                      </a:r>
                      <a:endParaRPr lang="en-GB" sz="2600" b="0" i="0">
                        <a:effectLst/>
                      </a:endParaRPr>
                    </a:p>
                  </a:txBody>
                  <a:tcPr marL="132530" marR="132530" marT="66265" marB="66265"/>
                </a:tc>
                <a:extLst>
                  <a:ext uri="{0D108BD9-81ED-4DB2-BD59-A6C34878D82A}">
                    <a16:rowId xmlns:a16="http://schemas.microsoft.com/office/drawing/2014/main" val="3871499207"/>
                  </a:ext>
                </a:extLst>
              </a:tr>
              <a:tr h="409418">
                <a:tc>
                  <a:txBody>
                    <a:bodyPr/>
                    <a:lstStyle/>
                    <a:p>
                      <a:pPr algn="l" rtl="0" fontAlgn="base"/>
                      <a:r>
                        <a:rPr lang="en-GB" sz="1600" b="0">
                          <a:solidFill>
                            <a:srgbClr val="000000"/>
                          </a:solidFill>
                          <a:effectLst/>
                        </a:rPr>
                        <a:t>USB charging at bus stops</a:t>
                      </a:r>
                      <a:r>
                        <a:rPr lang="en-GB" sz="1600" b="1">
                          <a:solidFill>
                            <a:srgbClr val="000000"/>
                          </a:solidFill>
                          <a:effectLst/>
                        </a:rPr>
                        <a:t> </a:t>
                      </a:r>
                      <a:endParaRPr lang="en-GB" sz="2600" b="1" i="0">
                        <a:effectLst/>
                      </a:endParaRPr>
                    </a:p>
                  </a:txBody>
                  <a:tcPr marL="132530" marR="132530" marT="66265" marB="66265"/>
                </a:tc>
                <a:tc>
                  <a:txBody>
                    <a:bodyPr/>
                    <a:lstStyle/>
                    <a:p>
                      <a:pPr algn="r" rtl="0" fontAlgn="base"/>
                      <a:r>
                        <a:rPr lang="en-GB" sz="1600" b="0" dirty="0">
                          <a:solidFill>
                            <a:srgbClr val="000000"/>
                          </a:solidFill>
                          <a:effectLst/>
                        </a:rPr>
                        <a:t>10 </a:t>
                      </a:r>
                      <a:endParaRPr lang="en-GB" sz="2600" b="0" i="0" dirty="0">
                        <a:effectLst/>
                      </a:endParaRPr>
                    </a:p>
                  </a:txBody>
                  <a:tcPr marL="132530" marR="132530" marT="66265" marB="66265"/>
                </a:tc>
                <a:extLst>
                  <a:ext uri="{0D108BD9-81ED-4DB2-BD59-A6C34878D82A}">
                    <a16:rowId xmlns:a16="http://schemas.microsoft.com/office/drawing/2014/main" val="1987291742"/>
                  </a:ext>
                </a:extLst>
              </a:tr>
            </a:tbl>
          </a:graphicData>
        </a:graphic>
      </p:graphicFrame>
    </p:spTree>
    <p:extLst>
      <p:ext uri="{BB962C8B-B14F-4D97-AF65-F5344CB8AC3E}">
        <p14:creationId xmlns:p14="http://schemas.microsoft.com/office/powerpoint/2010/main" val="2650373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6">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ight Triangle 1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137CB-C72B-4F1A-B3A2-895775EE6622}"/>
              </a:ext>
            </a:extLst>
          </p:cNvPr>
          <p:cNvSpPr>
            <a:spLocks noGrp="1"/>
          </p:cNvSpPr>
          <p:nvPr>
            <p:ph type="title"/>
          </p:nvPr>
        </p:nvSpPr>
        <p:spPr>
          <a:xfrm>
            <a:off x="1006900" y="1188637"/>
            <a:ext cx="3141430" cy="4480726"/>
          </a:xfrm>
        </p:spPr>
        <p:txBody>
          <a:bodyPr>
            <a:normAutofit/>
          </a:bodyPr>
          <a:lstStyle/>
          <a:p>
            <a:pPr algn="r"/>
            <a:r>
              <a:rPr lang="en-GB" sz="4100" dirty="0"/>
              <a:t>Areas of focus</a:t>
            </a:r>
          </a:p>
        </p:txBody>
      </p:sp>
      <p:cxnSp>
        <p:nvCxnSpPr>
          <p:cNvPr id="23" name="Straight Connector 22">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F286C4-B137-4379-8247-BFF750CCADB8}"/>
              </a:ext>
            </a:extLst>
          </p:cNvPr>
          <p:cNvSpPr>
            <a:spLocks noGrp="1"/>
          </p:cNvSpPr>
          <p:nvPr>
            <p:ph idx="1"/>
          </p:nvPr>
        </p:nvSpPr>
        <p:spPr>
          <a:xfrm>
            <a:off x="5138928" y="1338729"/>
            <a:ext cx="4795584" cy="4180542"/>
          </a:xfrm>
        </p:spPr>
        <p:txBody>
          <a:bodyPr anchor="ctr">
            <a:normAutofit/>
          </a:bodyPr>
          <a:lstStyle/>
          <a:p>
            <a:pPr lvl="1">
              <a:buClr>
                <a:schemeClr val="accent1"/>
              </a:buClr>
              <a:buFont typeface="Wingdings" panose="05000000000000000000" pitchFamily="2" charset="2"/>
              <a:buChar char="v"/>
            </a:pPr>
            <a:r>
              <a:rPr lang="en-GB" sz="2200" dirty="0"/>
              <a:t>Bus Service Corridors</a:t>
            </a:r>
          </a:p>
          <a:p>
            <a:pPr lvl="1">
              <a:buClr>
                <a:schemeClr val="accent1"/>
              </a:buClr>
              <a:buFont typeface="Wingdings" panose="05000000000000000000" pitchFamily="2" charset="2"/>
              <a:buChar char="v"/>
            </a:pPr>
            <a:r>
              <a:rPr lang="en-GB" sz="2200" dirty="0"/>
              <a:t>Bus Priority</a:t>
            </a:r>
          </a:p>
          <a:p>
            <a:pPr lvl="1">
              <a:buClr>
                <a:schemeClr val="accent1"/>
              </a:buClr>
              <a:buFont typeface="Wingdings" panose="05000000000000000000" pitchFamily="2" charset="2"/>
              <a:buChar char="v"/>
            </a:pPr>
            <a:r>
              <a:rPr lang="en-GB" sz="2200" dirty="0"/>
              <a:t>Fares and Ticketing</a:t>
            </a:r>
          </a:p>
          <a:p>
            <a:pPr lvl="1">
              <a:buClr>
                <a:schemeClr val="accent1"/>
              </a:buClr>
              <a:buFont typeface="Wingdings" panose="05000000000000000000" pitchFamily="2" charset="2"/>
              <a:buChar char="v"/>
            </a:pPr>
            <a:r>
              <a:rPr lang="en-GB" sz="2200" dirty="0"/>
              <a:t>Demand Responsive Transport</a:t>
            </a:r>
          </a:p>
          <a:p>
            <a:pPr lvl="1">
              <a:buClr>
                <a:schemeClr val="accent1"/>
              </a:buClr>
              <a:buFont typeface="Wingdings" panose="05000000000000000000" pitchFamily="2" charset="2"/>
              <a:buChar char="v"/>
            </a:pPr>
            <a:r>
              <a:rPr lang="en-GB" sz="2200" dirty="0"/>
              <a:t>Bus Shelter information and improvement</a:t>
            </a:r>
          </a:p>
          <a:p>
            <a:pPr lvl="1">
              <a:buClr>
                <a:schemeClr val="accent1"/>
              </a:buClr>
              <a:buFont typeface="Wingdings" panose="05000000000000000000" pitchFamily="2" charset="2"/>
              <a:buChar char="v"/>
            </a:pPr>
            <a:r>
              <a:rPr lang="en-GB" sz="2200" dirty="0"/>
              <a:t>Enhanced marketing</a:t>
            </a:r>
          </a:p>
          <a:p>
            <a:pPr lvl="1">
              <a:buClr>
                <a:schemeClr val="accent1"/>
              </a:buClr>
              <a:buFont typeface="Wingdings" panose="05000000000000000000" pitchFamily="2" charset="2"/>
              <a:buChar char="v"/>
            </a:pPr>
            <a:endParaRPr lang="en-GB" sz="2200" dirty="0"/>
          </a:p>
        </p:txBody>
      </p:sp>
    </p:spTree>
    <p:extLst>
      <p:ext uri="{BB962C8B-B14F-4D97-AF65-F5344CB8AC3E}">
        <p14:creationId xmlns:p14="http://schemas.microsoft.com/office/powerpoint/2010/main" val="3040830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21" name="Diagram 20">
            <a:extLst>
              <a:ext uri="{FF2B5EF4-FFF2-40B4-BE49-F238E27FC236}">
                <a16:creationId xmlns:a16="http://schemas.microsoft.com/office/drawing/2014/main" id="{EF353630-B35F-4024-AEBD-07D955ECE04E}"/>
              </a:ext>
            </a:extLst>
          </p:cNvPr>
          <p:cNvGraphicFramePr/>
          <p:nvPr>
            <p:extLst>
              <p:ext uri="{D42A27DB-BD31-4B8C-83A1-F6EECF244321}">
                <p14:modId xmlns:p14="http://schemas.microsoft.com/office/powerpoint/2010/main" val="3011352980"/>
              </p:ext>
            </p:extLst>
          </p:nvPr>
        </p:nvGraphicFramePr>
        <p:xfrm>
          <a:off x="676275" y="342900"/>
          <a:ext cx="10877550" cy="5829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0154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6119FA-7C79-41D3-AE50-B91E05068CE3}"/>
              </a:ext>
            </a:extLst>
          </p:cNvPr>
          <p:cNvPicPr/>
          <p:nvPr/>
        </p:nvPicPr>
        <p:blipFill>
          <a:blip r:embed="rId2"/>
          <a:stretch>
            <a:fillRect/>
          </a:stretch>
        </p:blipFill>
        <p:spPr>
          <a:xfrm>
            <a:off x="643467" y="1003852"/>
            <a:ext cx="5294716" cy="4641574"/>
          </a:xfrm>
          <a:prstGeom prst="rect">
            <a:avLst/>
          </a:prstGeom>
        </p:spPr>
      </p:pic>
      <p:cxnSp>
        <p:nvCxnSpPr>
          <p:cNvPr id="38" name="Straight Connector 3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EFEA50D-FAA4-4EB5-AB42-FC2ABDE2A73F}"/>
              </a:ext>
            </a:extLst>
          </p:cNvPr>
          <p:cNvPicPr/>
          <p:nvPr/>
        </p:nvPicPr>
        <p:blipFill rotWithShape="1">
          <a:blip r:embed="rId3" cstate="print">
            <a:extLst>
              <a:ext uri="{28A0092B-C50C-407E-A947-70E740481C1C}">
                <a14:useLocalDpi xmlns:a14="http://schemas.microsoft.com/office/drawing/2010/main" val="0"/>
              </a:ext>
            </a:extLst>
          </a:blip>
          <a:srcRect l="1" t="22252" r="20447" b="15171"/>
          <a:stretch/>
        </p:blipFill>
        <p:spPr bwMode="auto">
          <a:xfrm>
            <a:off x="6253817" y="1003852"/>
            <a:ext cx="5146363" cy="4711148"/>
          </a:xfrm>
          <a:prstGeom prst="rect">
            <a:avLst/>
          </a:prstGeom>
          <a:noFill/>
        </p:spPr>
      </p:pic>
    </p:spTree>
    <p:extLst>
      <p:ext uri="{BB962C8B-B14F-4D97-AF65-F5344CB8AC3E}">
        <p14:creationId xmlns:p14="http://schemas.microsoft.com/office/powerpoint/2010/main" val="1348311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5726C-BEBC-437F-8F27-B37B424A1598}"/>
              </a:ext>
            </a:extLst>
          </p:cNvPr>
          <p:cNvSpPr>
            <a:spLocks noGrp="1"/>
          </p:cNvSpPr>
          <p:nvPr>
            <p:ph type="title"/>
          </p:nvPr>
        </p:nvSpPr>
        <p:spPr>
          <a:xfrm>
            <a:off x="642996" y="4590266"/>
            <a:ext cx="10906008"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A better passenger experience</a:t>
            </a:r>
          </a:p>
        </p:txBody>
      </p:sp>
      <p:pic>
        <p:nvPicPr>
          <p:cNvPr id="10244" name="Picture 4" descr="Graphical user interface, application&#10;&#10;Description automatically generated">
            <a:extLst>
              <a:ext uri="{FF2B5EF4-FFF2-40B4-BE49-F238E27FC236}">
                <a16:creationId xmlns:a16="http://schemas.microsoft.com/office/drawing/2014/main" id="{58BEA272-7D8B-4FEE-B636-7BD320795B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50" r="-2" b="14649"/>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picture of a next stop announcement in a bus  &#10;&#10;">
            <a:extLst>
              <a:ext uri="{FF2B5EF4-FFF2-40B4-BE49-F238E27FC236}">
                <a16:creationId xmlns:a16="http://schemas.microsoft.com/office/drawing/2014/main" id="{52EB6147-0B80-4C36-9647-D5862D357E3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8457" r="16866" b="1"/>
          <a:stretch/>
        </p:blipFill>
        <p:spPr bwMode="auto">
          <a:xfrm>
            <a:off x="805680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Straight Connector 75">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50DBF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BE4B4A-553C-55ED-CE1F-D7D62D1EA3BE}"/>
              </a:ext>
            </a:extLst>
          </p:cNvPr>
          <p:cNvPicPr>
            <a:picLocks noChangeAspect="1"/>
          </p:cNvPicPr>
          <p:nvPr/>
        </p:nvPicPr>
        <p:blipFill>
          <a:blip r:embed="rId4"/>
          <a:stretch>
            <a:fillRect/>
          </a:stretch>
        </p:blipFill>
        <p:spPr>
          <a:xfrm>
            <a:off x="4116388" y="320511"/>
            <a:ext cx="3940420" cy="3930978"/>
          </a:xfrm>
          <a:prstGeom prst="rect">
            <a:avLst/>
          </a:prstGeom>
        </p:spPr>
      </p:pic>
    </p:spTree>
    <p:extLst>
      <p:ext uri="{BB962C8B-B14F-4D97-AF65-F5344CB8AC3E}">
        <p14:creationId xmlns:p14="http://schemas.microsoft.com/office/powerpoint/2010/main" val="547918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5726C-BEBC-437F-8F27-B37B424A1598}"/>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A better passenger experience</a:t>
            </a:r>
          </a:p>
        </p:txBody>
      </p:sp>
      <p:cxnSp>
        <p:nvCxnSpPr>
          <p:cNvPr id="76" name="Straight Connector 75">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50DBF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E3E69CF-B6E8-98E2-CD97-BA20AD3073C3}"/>
              </a:ext>
            </a:extLst>
          </p:cNvPr>
          <p:cNvPicPr>
            <a:picLocks noChangeAspect="1"/>
          </p:cNvPicPr>
          <p:nvPr/>
        </p:nvPicPr>
        <p:blipFill>
          <a:blip r:embed="rId2"/>
          <a:stretch>
            <a:fillRect/>
          </a:stretch>
        </p:blipFill>
        <p:spPr>
          <a:xfrm>
            <a:off x="642996" y="552450"/>
            <a:ext cx="5261304" cy="3926691"/>
          </a:xfrm>
          <a:prstGeom prst="rect">
            <a:avLst/>
          </a:prstGeom>
        </p:spPr>
      </p:pic>
      <p:pic>
        <p:nvPicPr>
          <p:cNvPr id="5" name="Picture 4">
            <a:extLst>
              <a:ext uri="{FF2B5EF4-FFF2-40B4-BE49-F238E27FC236}">
                <a16:creationId xmlns:a16="http://schemas.microsoft.com/office/drawing/2014/main" id="{36A847EA-E8B2-1238-CFD0-83772A9EDE9D}"/>
              </a:ext>
            </a:extLst>
          </p:cNvPr>
          <p:cNvPicPr>
            <a:picLocks noChangeAspect="1"/>
          </p:cNvPicPr>
          <p:nvPr/>
        </p:nvPicPr>
        <p:blipFill>
          <a:blip r:embed="rId3"/>
          <a:stretch>
            <a:fillRect/>
          </a:stretch>
        </p:blipFill>
        <p:spPr>
          <a:xfrm>
            <a:off x="6195594" y="552450"/>
            <a:ext cx="5463006" cy="3926691"/>
          </a:xfrm>
          <a:prstGeom prst="rect">
            <a:avLst/>
          </a:prstGeom>
        </p:spPr>
      </p:pic>
    </p:spTree>
    <p:extLst>
      <p:ext uri="{BB962C8B-B14F-4D97-AF65-F5344CB8AC3E}">
        <p14:creationId xmlns:p14="http://schemas.microsoft.com/office/powerpoint/2010/main" val="2515005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34CD-DA04-18A1-16A0-3C96DE47FBE2}"/>
              </a:ext>
            </a:extLst>
          </p:cNvPr>
          <p:cNvSpPr>
            <a:spLocks noGrp="1"/>
          </p:cNvSpPr>
          <p:nvPr>
            <p:ph type="title"/>
          </p:nvPr>
        </p:nvSpPr>
        <p:spPr/>
        <p:txBody>
          <a:bodyPr/>
          <a:lstStyle/>
          <a:p>
            <a:r>
              <a:rPr lang="en-GB" dirty="0"/>
              <a:t>Rural Transport focus</a:t>
            </a:r>
          </a:p>
        </p:txBody>
      </p:sp>
      <p:pic>
        <p:nvPicPr>
          <p:cNvPr id="4" name="Content Placeholder 3">
            <a:extLst>
              <a:ext uri="{FF2B5EF4-FFF2-40B4-BE49-F238E27FC236}">
                <a16:creationId xmlns:a16="http://schemas.microsoft.com/office/drawing/2014/main" id="{072B727E-8264-3C29-2B5E-223990FBAE71}"/>
              </a:ext>
            </a:extLst>
          </p:cNvPr>
          <p:cNvPicPr>
            <a:picLocks noGrp="1" noChangeAspect="1"/>
          </p:cNvPicPr>
          <p:nvPr>
            <p:ph idx="1"/>
          </p:nvPr>
        </p:nvPicPr>
        <p:blipFill>
          <a:blip r:embed="rId2"/>
          <a:stretch>
            <a:fillRect/>
          </a:stretch>
        </p:blipFill>
        <p:spPr>
          <a:xfrm>
            <a:off x="400586" y="1764641"/>
            <a:ext cx="5695414" cy="4798084"/>
          </a:xfrm>
          <a:prstGeom prst="rect">
            <a:avLst/>
          </a:prstGeom>
        </p:spPr>
      </p:pic>
      <p:pic>
        <p:nvPicPr>
          <p:cNvPr id="6" name="Picture 5">
            <a:extLst>
              <a:ext uri="{FF2B5EF4-FFF2-40B4-BE49-F238E27FC236}">
                <a16:creationId xmlns:a16="http://schemas.microsoft.com/office/drawing/2014/main" id="{6C5A4086-07E3-C312-4060-9A6B543E8525}"/>
              </a:ext>
            </a:extLst>
          </p:cNvPr>
          <p:cNvPicPr>
            <a:picLocks noChangeAspect="1"/>
          </p:cNvPicPr>
          <p:nvPr/>
        </p:nvPicPr>
        <p:blipFill>
          <a:blip r:embed="rId3"/>
          <a:stretch>
            <a:fillRect/>
          </a:stretch>
        </p:blipFill>
        <p:spPr>
          <a:xfrm>
            <a:off x="6426059" y="1764641"/>
            <a:ext cx="5493032" cy="4635738"/>
          </a:xfrm>
          <a:prstGeom prst="rect">
            <a:avLst/>
          </a:prstGeom>
        </p:spPr>
      </p:pic>
    </p:spTree>
    <p:extLst>
      <p:ext uri="{BB962C8B-B14F-4D97-AF65-F5344CB8AC3E}">
        <p14:creationId xmlns:p14="http://schemas.microsoft.com/office/powerpoint/2010/main" val="3490337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iNTALINK">
      <a:dk1>
        <a:sysClr val="windowText" lastClr="000000"/>
      </a:dk1>
      <a:lt1>
        <a:sysClr val="window" lastClr="FFFFFF"/>
      </a:lt1>
      <a:dk2>
        <a:srgbClr val="44546A"/>
      </a:dk2>
      <a:lt2>
        <a:srgbClr val="E7E6E6"/>
      </a:lt2>
      <a:accent1>
        <a:srgbClr val="009044"/>
      </a:accent1>
      <a:accent2>
        <a:srgbClr val="F8E031"/>
      </a:accent2>
      <a:accent3>
        <a:srgbClr val="CF6653"/>
      </a:accent3>
      <a:accent4>
        <a:srgbClr val="F8C737"/>
      </a:accent4>
      <a:accent5>
        <a:srgbClr val="F28B4C"/>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f5f0b9c-9c61-4e80-a164-68fde4471eff" xsi:nil="true"/>
    <lcf76f155ced4ddcb4097134ff3c332f xmlns="0e8000bc-a53c-4fda-b8ab-85fef19a60a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1FEFD154AAC9408454C97C7ED8D155" ma:contentTypeVersion="12" ma:contentTypeDescription="Create a new document." ma:contentTypeScope="" ma:versionID="e3249694362c805afbd626a422851a31">
  <xsd:schema xmlns:xsd="http://www.w3.org/2001/XMLSchema" xmlns:xs="http://www.w3.org/2001/XMLSchema" xmlns:p="http://schemas.microsoft.com/office/2006/metadata/properties" xmlns:ns2="0e8000bc-a53c-4fda-b8ab-85fef19a60a5" xmlns:ns3="8f5f0b9c-9c61-4e80-a164-68fde4471eff" targetNamespace="http://schemas.microsoft.com/office/2006/metadata/properties" ma:root="true" ma:fieldsID="d5700a1e3e8449ecb969714436160155" ns2:_="" ns3:_="">
    <xsd:import namespace="0e8000bc-a53c-4fda-b8ab-85fef19a60a5"/>
    <xsd:import namespace="8f5f0b9c-9c61-4e80-a164-68fde4471e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8000bc-a53c-4fda-b8ab-85fef19a6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06bf4c4-4eb2-40f1-bc0e-6b8189d6fc3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5f0b9c-9c61-4e80-a164-68fde4471e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f234497-be18-44de-8aa3-01bdb53364a4}" ma:internalName="TaxCatchAll" ma:showField="CatchAllData" ma:web="8f5f0b9c-9c61-4e80-a164-68fde4471e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A44C2C-E061-42F1-953D-285B91174AA4}">
  <ds:schemaRefs>
    <ds:schemaRef ds:uri="http://purl.org/dc/terms/"/>
    <ds:schemaRef ds:uri="http://schemas.openxmlformats.org/package/2006/metadata/core-properties"/>
    <ds:schemaRef ds:uri="76303de8-ac01-4c6b-8eb7-97b4ed850dce"/>
    <ds:schemaRef ds:uri="http://schemas.microsoft.com/office/2006/documentManagement/types"/>
    <ds:schemaRef ds:uri="ad2de63a-5c39-4f02-9d78-5792d5091410"/>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 ds:uri="8f5f0b9c-9c61-4e80-a164-68fde4471eff"/>
    <ds:schemaRef ds:uri="0e8000bc-a53c-4fda-b8ab-85fef19a60a5"/>
  </ds:schemaRefs>
</ds:datastoreItem>
</file>

<file path=customXml/itemProps2.xml><?xml version="1.0" encoding="utf-8"?>
<ds:datastoreItem xmlns:ds="http://schemas.openxmlformats.org/officeDocument/2006/customXml" ds:itemID="{591A79CB-6A15-44CB-B4C9-4C668D097126}">
  <ds:schemaRefs>
    <ds:schemaRef ds:uri="http://schemas.microsoft.com/sharepoint/v3/contenttype/forms"/>
  </ds:schemaRefs>
</ds:datastoreItem>
</file>

<file path=customXml/itemProps3.xml><?xml version="1.0" encoding="utf-8"?>
<ds:datastoreItem xmlns:ds="http://schemas.openxmlformats.org/officeDocument/2006/customXml" ds:itemID="{4E4E759D-D678-4536-88F8-B2EA25BC9A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8000bc-a53c-4fda-b8ab-85fef19a60a5"/>
    <ds:schemaRef ds:uri="8f5f0b9c-9c61-4e80-a164-68fde4471e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23902</TotalTime>
  <Words>538</Words>
  <Application>Microsoft Office PowerPoint</Application>
  <PresentationFormat>Widescreen</PresentationFormat>
  <Paragraphs>76</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Bus Service Improvement Plan  </vt:lpstr>
      <vt:lpstr>What is a BSIP?</vt:lpstr>
      <vt:lpstr> Key Ambitions</vt:lpstr>
      <vt:lpstr>Areas of focus</vt:lpstr>
      <vt:lpstr>PowerPoint Presentation</vt:lpstr>
      <vt:lpstr>PowerPoint Presentation</vt:lpstr>
      <vt:lpstr>A better passenger experience</vt:lpstr>
      <vt:lpstr>A better passenger experience</vt:lpstr>
      <vt:lpstr>Rural Transport focus</vt:lpstr>
      <vt:lpstr>Demand Responsive Transport in Hertfordshire</vt:lpstr>
      <vt:lpstr>Future plans and expansion</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Fondong</dc:creator>
  <cp:lastModifiedBy>Andrew Highfield</cp:lastModifiedBy>
  <cp:revision>33</cp:revision>
  <dcterms:created xsi:type="dcterms:W3CDTF">2021-10-12T09:24:55Z</dcterms:created>
  <dcterms:modified xsi:type="dcterms:W3CDTF">2024-05-16T11:33:58Z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0x010100D46B0F9FC9B00B4AAE2602DDDD016489</vt:lpwstr>
  </property>
</Properties>
</file>