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2" r:id="rId6"/>
    <p:sldMasterId id="2147483667" r:id="rId7"/>
    <p:sldMasterId id="2147483672" r:id="rId8"/>
    <p:sldMasterId id="2147483673" r:id="rId9"/>
  </p:sldMasterIdLst>
  <p:sldIdLst>
    <p:sldId id="275" r:id="rId10"/>
    <p:sldId id="904" r:id="rId11"/>
    <p:sldId id="294" r:id="rId12"/>
    <p:sldId id="292" r:id="rId13"/>
    <p:sldId id="276" r:id="rId14"/>
    <p:sldId id="291" r:id="rId15"/>
    <p:sldId id="302" r:id="rId16"/>
    <p:sldId id="304" r:id="rId17"/>
    <p:sldId id="305" r:id="rId18"/>
    <p:sldId id="290" r:id="rId19"/>
    <p:sldId id="287" r:id="rId20"/>
    <p:sldId id="303" r:id="rId21"/>
    <p:sldId id="295" r:id="rId22"/>
    <p:sldId id="296" r:id="rId23"/>
    <p:sldId id="298" r:id="rId24"/>
    <p:sldId id="297" r:id="rId25"/>
    <p:sldId id="905" r:id="rId26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90809-9BE0-4BE3-93AE-AF2A8F75D9B6}" v="22" dt="2022-03-24T20:44:27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US" sz="1600" dirty="0"/>
              <a:t>BUASDs in Wales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AD-44AC-9E2B-08AC177D43B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D-44AC-9E2B-08AC177D43B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FAD-44AC-9E2B-08AC177D4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337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D-44AC-9E2B-08AC177D43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GB" sz="1200" dirty="0"/>
              <a:t>Rural BUASDs with consistent hourly PT service (7am-7pm)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all-day hourly service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516-4F2D-9425-53D83B08FB3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16-4F2D-9425-53D83B08F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</c:v>
                </c:pt>
                <c:pt idx="1">
                  <c:v>Saturday</c:v>
                </c:pt>
                <c:pt idx="2">
                  <c:v>Sunday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139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6-4F2D-9425-53D83B08F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all-day hourly service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</c:v>
                </c:pt>
                <c:pt idx="1">
                  <c:v>Saturday</c:v>
                </c:pt>
                <c:pt idx="2">
                  <c:v>Sunday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190</c:v>
                </c:pt>
                <c:pt idx="1">
                  <c:v>198</c:v>
                </c:pt>
                <c:pt idx="2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6-4F2D-9425-53D83B08FB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857088"/>
        <c:axId val="427855840"/>
      </c:barChart>
      <c:catAx>
        <c:axId val="427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55840"/>
        <c:crosses val="autoZero"/>
        <c:auto val="1"/>
        <c:lblAlgn val="ctr"/>
        <c:lblOffset val="100"/>
        <c:noMultiLvlLbl val="0"/>
      </c:catAx>
      <c:valAx>
        <c:axId val="4278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US" sz="1200" dirty="0"/>
              <a:t>Rural BUASDs by population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6-444C-8A37-082606A4344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A6-444C-8A37-082606A434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A6-444C-8A37-082606A43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300 to 499</c:v>
                </c:pt>
                <c:pt idx="1">
                  <c:v>500+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6-444C-8A37-082606A434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US" sz="1400" dirty="0"/>
              <a:t>BUASDs in Wales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0-4B2B-A540-06172A92FAB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0-4B2B-A540-06172A92FAB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70-4B2B-A540-06172A92F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337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70-4B2B-A540-06172A92FA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GB" sz="1200" dirty="0"/>
              <a:t>Rural BUASDs (pop. 300-499) with consistent hourly PT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all-day hourly service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56-4957-BFD4-F9D2D3B53A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Wales Sans Body" panose="0200050303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456-4957-BFD4-F9D2D3B53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</c:v>
                </c:pt>
                <c:pt idx="1">
                  <c:v>Saturday</c:v>
                </c:pt>
                <c:pt idx="2">
                  <c:v>Sunday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6-4957-BFD4-F9D2D3B53A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all-day hourly service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</c:v>
                </c:pt>
                <c:pt idx="1">
                  <c:v>Saturday</c:v>
                </c:pt>
                <c:pt idx="2">
                  <c:v>Sunday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6-4957-BFD4-F9D2D3B53A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857088"/>
        <c:axId val="427855840"/>
      </c:barChart>
      <c:catAx>
        <c:axId val="4278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55840"/>
        <c:crosses val="autoZero"/>
        <c:auto val="1"/>
        <c:lblAlgn val="ctr"/>
        <c:lblOffset val="100"/>
        <c:noMultiLvlLbl val="0"/>
      </c:catAx>
      <c:valAx>
        <c:axId val="4278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5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r>
              <a:rPr lang="en-GB" sz="1400" dirty="0"/>
              <a:t>Weekday max bus frequency in rural</a:t>
            </a:r>
            <a:r>
              <a:rPr lang="en-GB" sz="1400" baseline="0" dirty="0"/>
              <a:t> BUASDs in Wales with population between 300 and 499 </a:t>
            </a:r>
            <a:r>
              <a:rPr lang="en-GB" sz="1400" i="1" baseline="0" dirty="0"/>
              <a:t>(51 in total)</a:t>
            </a:r>
            <a:endParaRPr lang="en-GB" sz="14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698463552437275"/>
          <c:y val="0.15508244522736053"/>
          <c:w val="0.49666279182915002"/>
          <c:h val="0.741823429804736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0.24 bph (very infrequent or no service)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5-4B1B-BD02-F9B55BC54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0.25 to 0.49 bph (at least every 4 hours)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55-4B1B-BD02-F9B55BC54E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55-4B1B-BD02-F9B55BC54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5-4B1B-BD02-F9B55BC54E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 to 0.99 bph (at least every 2 hours)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5-4B1B-BD02-F9B55BC54E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 to 1.99 bph (at least every hour)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55-4B1B-BD02-F9B55BC54E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 to 3.99 bph (at least every 30 mins)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Wales Sans Body" panose="020005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55-4B1B-BD02-F9B55BC54E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≥ 4 bph (at least every 15 mins)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Weekday PM peak</c:v>
                </c:pt>
                <c:pt idx="1">
                  <c:v>Weekday inter-peak</c:v>
                </c:pt>
                <c:pt idx="2">
                  <c:v>Weekday AM peak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5-4B1B-BD02-F9B55BC54E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865824"/>
        <c:axId val="427859168"/>
      </c:barChart>
      <c:catAx>
        <c:axId val="42786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59168"/>
        <c:crosses val="autoZero"/>
        <c:auto val="1"/>
        <c:lblAlgn val="ctr"/>
        <c:lblOffset val="100"/>
        <c:noMultiLvlLbl val="0"/>
      </c:catAx>
      <c:valAx>
        <c:axId val="42785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ales Sans Body" panose="02000503030000020004" pitchFamily="2" charset="0"/>
                <a:ea typeface="+mn-ea"/>
                <a:cs typeface="+mn-cs"/>
              </a:defRPr>
            </a:pPr>
            <a:endParaRPr lang="en-US"/>
          </a:p>
        </c:txPr>
        <c:crossAx val="42786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389839993674305E-2"/>
          <c:y val="0.14508821685593137"/>
          <c:w val="0.22917105432101681"/>
          <c:h val="0.85491178314406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Wales Sans Body" panose="02000503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Wales Sans Body" panose="0200050303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EF45E-D036-4DA1-9FF7-38FE933B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C894-30CA-4832-9FCE-4CD654C700C7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6AE9-F5D8-4D3A-9854-DC29CB22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65FEE-5D33-44EF-B4CB-06F18C69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5B68-0292-44AD-87C6-D20C55F67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1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ies of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40828" y="793750"/>
            <a:ext cx="11046372" cy="4603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85800" marR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Char char="‒"/>
              <a:tabLst/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3895" y="431034"/>
            <a:ext cx="3222625" cy="1923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7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odies of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564" y="793750"/>
            <a:ext cx="5292725" cy="4886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85800" marR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Char char="‒"/>
              <a:tabLst/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99882" y="793750"/>
            <a:ext cx="5292725" cy="4886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92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ies of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40828" y="793750"/>
            <a:ext cx="11046372" cy="4603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85800" marR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Char char="‒"/>
              <a:tabLst/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3895" y="431034"/>
            <a:ext cx="3222625" cy="19232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8938" y="1187835"/>
            <a:ext cx="3557588" cy="8616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8938" y="2049519"/>
            <a:ext cx="3557588" cy="10146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0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166813"/>
            <a:ext cx="3557588" cy="2054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0" y="3221038"/>
            <a:ext cx="3557588" cy="22336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23338" y="1166813"/>
            <a:ext cx="6648012" cy="428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Wales Sans Body" panose="02000503030000020004" pitchFamily="50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8938" y="1187835"/>
            <a:ext cx="3557588" cy="8616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8938" y="2049519"/>
            <a:ext cx="3557588" cy="10146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42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7765" y="2533158"/>
            <a:ext cx="3557588" cy="2054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8763" y="2533158"/>
            <a:ext cx="6659562" cy="29702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2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7765" y="2533158"/>
            <a:ext cx="3557588" cy="2054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8763" y="2538578"/>
            <a:ext cx="6659562" cy="2970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7296FC-CB12-4DC3-8814-C3163F84F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E366EF-51D5-4494-BF15-A2F3D33DC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2CF5-0111-42EB-A95A-BB1270AB1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03835-E89E-4444-A9DB-4D14A851FF2C}" type="datetimeFigureOut">
              <a:rPr lang="en-US"/>
              <a:pPr>
                <a:defRPr/>
              </a:pPr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01AB-8BB0-47D2-BB7E-5567CF09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A289-52EA-4B08-9169-CCD5FF369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46A4F6-9535-4360-8894-95664F489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CF905-8251-48C1-B2BA-A08CB5399361}"/>
              </a:ext>
            </a:extLst>
          </p:cNvPr>
          <p:cNvSpPr/>
          <p:nvPr/>
        </p:nvSpPr>
        <p:spPr>
          <a:xfrm>
            <a:off x="-120650" y="-336550"/>
            <a:ext cx="12528550" cy="7799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32" name="Group 7">
            <a:extLst>
              <a:ext uri="{FF2B5EF4-FFF2-40B4-BE49-F238E27FC236}">
                <a16:creationId xmlns:a16="http://schemas.microsoft.com/office/drawing/2014/main" id="{0FB60551-823F-4D68-B99B-E7B20D10EE66}"/>
              </a:ext>
            </a:extLst>
          </p:cNvPr>
          <p:cNvGrpSpPr>
            <a:grpSpLocks/>
          </p:cNvGrpSpPr>
          <p:nvPr/>
        </p:nvGrpSpPr>
        <p:grpSpPr bwMode="auto">
          <a:xfrm>
            <a:off x="-84138" y="-222250"/>
            <a:ext cx="12501563" cy="7080250"/>
            <a:chOff x="0" y="-33428"/>
            <a:chExt cx="12501650" cy="7080036"/>
          </a:xfrm>
        </p:grpSpPr>
        <p:pic>
          <p:nvPicPr>
            <p:cNvPr id="1039" name="Picture 8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50364838-2461-495F-9F47-B59946A24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29"/>
            <a:stretch>
              <a:fillRect/>
            </a:stretch>
          </p:blipFill>
          <p:spPr bwMode="auto">
            <a:xfrm>
              <a:off x="8577350" y="-33428"/>
              <a:ext cx="3924300" cy="708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40" name="Straight Connector 9">
              <a:extLst>
                <a:ext uri="{FF2B5EF4-FFF2-40B4-BE49-F238E27FC236}">
                  <a16:creationId xmlns:a16="http://schemas.microsoft.com/office/drawing/2014/main" id="{49038B45-93BC-4130-A69B-B75B1BDD32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7416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Straight Connector 10">
              <a:extLst>
                <a:ext uri="{FF2B5EF4-FFF2-40B4-BE49-F238E27FC236}">
                  <a16:creationId xmlns:a16="http://schemas.microsoft.com/office/drawing/2014/main" id="{F34D3D07-2720-4FCD-9FC8-923B29999D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18564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Straight Connector 11">
              <a:extLst>
                <a:ext uri="{FF2B5EF4-FFF2-40B4-BE49-F238E27FC236}">
                  <a16:creationId xmlns:a16="http://schemas.microsoft.com/office/drawing/2014/main" id="{3F166B6C-FFE2-4C1F-BEED-A3C718E926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59712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Straight Connector 12">
              <a:extLst>
                <a:ext uri="{FF2B5EF4-FFF2-40B4-BE49-F238E27FC236}">
                  <a16:creationId xmlns:a16="http://schemas.microsoft.com/office/drawing/2014/main" id="{F8D9AF2B-32F2-4905-BD24-34F2731D47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300098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Straight Connector 13">
              <a:extLst>
                <a:ext uri="{FF2B5EF4-FFF2-40B4-BE49-F238E27FC236}">
                  <a16:creationId xmlns:a16="http://schemas.microsoft.com/office/drawing/2014/main" id="{16ACA8DB-5848-4606-8786-98B7769028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340484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Straight Connector 14">
              <a:extLst>
                <a:ext uri="{FF2B5EF4-FFF2-40B4-BE49-F238E27FC236}">
                  <a16:creationId xmlns:a16="http://schemas.microsoft.com/office/drawing/2014/main" id="{6DBF1EDA-2052-4D9B-822A-66CD260BAA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0" y="3804469"/>
              <a:ext cx="12192000" cy="294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Straight Connector 15">
              <a:extLst>
                <a:ext uri="{FF2B5EF4-FFF2-40B4-BE49-F238E27FC236}">
                  <a16:creationId xmlns:a16="http://schemas.microsoft.com/office/drawing/2014/main" id="{A8E42C58-20A2-4415-8140-327F490544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4218491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Straight Connector 16">
              <a:extLst>
                <a:ext uri="{FF2B5EF4-FFF2-40B4-BE49-F238E27FC236}">
                  <a16:creationId xmlns:a16="http://schemas.microsoft.com/office/drawing/2014/main" id="{CADFEF6E-ACF8-4069-A096-B291E6E609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502028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Straight Connector 17">
              <a:extLst>
                <a:ext uri="{FF2B5EF4-FFF2-40B4-BE49-F238E27FC236}">
                  <a16:creationId xmlns:a16="http://schemas.microsoft.com/office/drawing/2014/main" id="{C4F596F4-DAFF-4A79-B19C-18308BD1C0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4616427"/>
              <a:ext cx="1219200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49" name="Picture 18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653BC80-2EDC-46A6-BDA4-A07F9E88F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09" y="5865701"/>
              <a:ext cx="3429000" cy="80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19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9B1E3149-9973-4873-BD0A-380D7139E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484040"/>
              <a:ext cx="2418592" cy="66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4C283BA-65EE-451F-B55A-A5D98BBA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653088"/>
            <a:ext cx="4516438" cy="10160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1034" name="Rectangle 21">
            <a:extLst>
              <a:ext uri="{FF2B5EF4-FFF2-40B4-BE49-F238E27FC236}">
                <a16:creationId xmlns:a16="http://schemas.microsoft.com/office/drawing/2014/main" id="{7749EF5F-89A5-4AAE-97CD-B87330C82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188913"/>
            <a:ext cx="2733675" cy="9271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1035" name="Picture 22">
            <a:extLst>
              <a:ext uri="{FF2B5EF4-FFF2-40B4-BE49-F238E27FC236}">
                <a16:creationId xmlns:a16="http://schemas.microsoft.com/office/drawing/2014/main" id="{C7D046C7-CC57-4B48-8634-21DF7B31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9888"/>
            <a:ext cx="34464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93B4786-24EB-431F-BFAE-60DA9894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05425"/>
            <a:ext cx="31511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7E30C34-5352-4F5A-833A-6E1B2413B5EC}"/>
              </a:ext>
            </a:extLst>
          </p:cNvPr>
          <p:cNvSpPr txBox="1">
            <a:spLocks/>
          </p:cNvSpPr>
          <p:nvPr/>
        </p:nvSpPr>
        <p:spPr>
          <a:xfrm>
            <a:off x="736600" y="2012950"/>
            <a:ext cx="1670050" cy="557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Wales Sans Body" panose="02000503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6A57FF4B-E33C-4C24-B3DD-A7495837BB4C}"/>
              </a:ext>
            </a:extLst>
          </p:cNvPr>
          <p:cNvSpPr txBox="1">
            <a:spLocks/>
          </p:cNvSpPr>
          <p:nvPr/>
        </p:nvSpPr>
        <p:spPr>
          <a:xfrm>
            <a:off x="736600" y="3763963"/>
            <a:ext cx="1670050" cy="555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bg1"/>
                </a:solidFill>
                <a:latin typeface="Wales Sans Body" panose="02000503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76E37040-448C-4F8D-83D8-4B481826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35650"/>
            <a:ext cx="8080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>
            <a:extLst>
              <a:ext uri="{FF2B5EF4-FFF2-40B4-BE49-F238E27FC236}">
                <a16:creationId xmlns:a16="http://schemas.microsoft.com/office/drawing/2014/main" id="{2E347D0B-24DE-4B12-85B5-81FFA545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35650"/>
            <a:ext cx="34464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080CC-1921-44B3-AC74-14343364F78B}"/>
              </a:ext>
            </a:extLst>
          </p:cNvPr>
          <p:cNvSpPr/>
          <p:nvPr/>
        </p:nvSpPr>
        <p:spPr>
          <a:xfrm>
            <a:off x="12700" y="0"/>
            <a:ext cx="4860925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5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94F44A9-9425-42D8-85CD-1DD98B85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800725"/>
            <a:ext cx="8096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53870089-1A6A-480D-8C08-C4EBC579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49938"/>
            <a:ext cx="8080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E9BE68-4F18-4C51-AB45-A70990DAA248}"/>
              </a:ext>
            </a:extLst>
          </p:cNvPr>
          <p:cNvCxnSpPr>
            <a:cxnSpLocks/>
          </p:cNvCxnSpPr>
          <p:nvPr/>
        </p:nvCxnSpPr>
        <p:spPr>
          <a:xfrm>
            <a:off x="4879975" y="1573213"/>
            <a:ext cx="34925" cy="37004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C92FDCC9-DD42-41CB-8D0C-A84C03C9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765800"/>
            <a:ext cx="8080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>
            <a:extLst>
              <a:ext uri="{FF2B5EF4-FFF2-40B4-BE49-F238E27FC236}">
                <a16:creationId xmlns:a16="http://schemas.microsoft.com/office/drawing/2014/main" id="{189F5577-0788-4DC9-910E-62ABCA15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6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E1DFCC28-91C8-4F15-A13D-D42F4743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822950"/>
            <a:ext cx="8096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B92745C-EDA1-453E-BC63-1B6A28FC54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9498" y="1796266"/>
            <a:ext cx="7939596" cy="1053591"/>
          </a:xfrm>
        </p:spPr>
        <p:txBody>
          <a:bodyPr/>
          <a:lstStyle/>
          <a:p>
            <a:pPr algn="l" eaLnBrk="1" hangingPunct="1"/>
            <a:r>
              <a:rPr lang="en-GB" altLang="en-US" sz="54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Addressing Rural Transport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F445B4-0D39-4316-B0F8-6F321204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98" y="3967503"/>
            <a:ext cx="7939596" cy="5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hangingPunct="1"/>
            <a:r>
              <a:rPr lang="en-GB" altLang="en-US" sz="32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14</a:t>
            </a:r>
            <a:r>
              <a:rPr lang="en-GB" altLang="en-US" sz="3200" baseline="300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th</a:t>
            </a:r>
            <a:r>
              <a:rPr lang="en-GB" altLang="en-US" sz="32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378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33914" y="308955"/>
            <a:ext cx="431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Daily rail frequency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AE98F-C1C7-4F0A-8A55-F5C604F63B0F}"/>
              </a:ext>
            </a:extLst>
          </p:cNvPr>
          <p:cNvSpPr txBox="1"/>
          <p:nvPr/>
        </p:nvSpPr>
        <p:spPr>
          <a:xfrm>
            <a:off x="333913" y="1306103"/>
            <a:ext cx="43040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Using </a:t>
            </a:r>
            <a:r>
              <a:rPr lang="en-GB" sz="1400" dirty="0" err="1">
                <a:solidFill>
                  <a:schemeClr val="bg1"/>
                </a:solidFill>
                <a:latin typeface="Wales Sans Body" panose="02000503030000020004" pitchFamily="2" charset="0"/>
              </a:rPr>
              <a:t>TfW’s</a:t>
            </a: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 ‘Train Service Requirements’ (TSR) data, we can identify the ‘current’ level of service at each station, presented as a daily no. of trains.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The dataset gives annual estimates up to 2024, based on the franchise commitments and expected service frequency changes.*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The data is split into regions/routes, arrivals/departures and also into weekday, Saturday and Sunday periods.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In GIS, we can identify which built-up areas contain a rail station served by TfW Rail services, and which have a station within a specified distance (currently set at 1km and 5km).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These identified stations can then be cross-referenced back to the TSR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r>
              <a:rPr lang="en-GB" sz="1050" i="1" dirty="0">
                <a:solidFill>
                  <a:schemeClr val="bg1"/>
                </a:solidFill>
                <a:latin typeface="Wales Sans Body" panose="02000503030000020004" pitchFamily="2" charset="0"/>
              </a:rPr>
              <a:t>* Estimates of future frequency subject to change.</a:t>
            </a:r>
            <a:endParaRPr lang="en-GB" sz="1400" i="1" dirty="0">
              <a:solidFill>
                <a:schemeClr val="bg1"/>
              </a:solidFill>
              <a:latin typeface="Wales Sans Body" panose="02000503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9D4B9-26BB-4EB3-B2A2-F6937CC2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9" y="683068"/>
            <a:ext cx="7299151" cy="54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33914" y="142513"/>
            <a:ext cx="429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Outputs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E73A1-51CF-4F02-B472-EE96EBEC2101}"/>
              </a:ext>
            </a:extLst>
          </p:cNvPr>
          <p:cNvSpPr txBox="1"/>
          <p:nvPr/>
        </p:nvSpPr>
        <p:spPr>
          <a:xfrm>
            <a:off x="333914" y="815077"/>
            <a:ext cx="41636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 Medium" panose="02000603030000020004" pitchFamily="2" charset="0"/>
              </a:rPr>
              <a:t>Summary table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" panose="02000503030000020004" pitchFamily="2" charset="0"/>
                <a:ea typeface="+mn-ea"/>
                <a:cs typeface="+mn-cs"/>
              </a:rPr>
              <a:t>– Gives more detail on specific built-up areas for the datasets discussed. Also allows to identify individual scheduled bus services which serve each area.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es Sans Body" panose="02000503030000020004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 Medium" panose="02000603030000020004" pitchFamily="2" charset="0"/>
              </a:rPr>
              <a:t>Rural Urban Classification Note –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" panose="02000503030000020004" pitchFamily="2" charset="0"/>
              </a:rPr>
              <a:t>Provides more detail about the decision made to begin with RUC11 and then refine it’s categorisation for this specific work.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ales Sans Body Medium" panose="02000603030000020004" pitchFamily="2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 Medium" panose="02000603030000020004" pitchFamily="2" charset="0"/>
              </a:rPr>
              <a:t>GIS maps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" panose="02000503030000020004" pitchFamily="2" charset="0"/>
                <a:ea typeface="+mn-ea"/>
                <a:cs typeface="+mn-cs"/>
              </a:rPr>
              <a:t> – Allows for viewing of the statistical data spatially, so that geographic trends can be identified. Also allows for scales to be customised and other datasets to be overlaid and compared.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E199D-3B22-4AA3-BC5D-55F85246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196" y="305512"/>
            <a:ext cx="3873890" cy="5479991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A9058B-570B-4A27-AE5E-5F9B1D4F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01" y="2956845"/>
            <a:ext cx="5093169" cy="3595643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7F562F-D648-4AD5-BF1A-F64E379C8ED4}"/>
              </a:ext>
            </a:extLst>
          </p:cNvPr>
          <p:cNvSpPr txBox="1"/>
          <p:nvPr/>
        </p:nvSpPr>
        <p:spPr>
          <a:xfrm>
            <a:off x="5183938" y="265623"/>
            <a:ext cx="251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Wales Sans Body" panose="02000503030000020004" pitchFamily="2" charset="0"/>
              </a:rPr>
              <a:t>GIS map examples: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95973-1ABF-478A-88E8-0333EA537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815077"/>
            <a:ext cx="3183665" cy="2987175"/>
          </a:xfrm>
          <a:prstGeom prst="rect">
            <a:avLst/>
          </a:prstGeom>
          <a:ln>
            <a:noFill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landrindod Wells station">
            <a:extLst>
              <a:ext uri="{FF2B5EF4-FFF2-40B4-BE49-F238E27FC236}">
                <a16:creationId xmlns:a16="http://schemas.microsoft.com/office/drawing/2014/main" id="{4542FFF5-E4F4-432E-957B-EFC8983CE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27165"/>
          <a:stretch/>
        </p:blipFill>
        <p:spPr bwMode="auto">
          <a:xfrm>
            <a:off x="4879648" y="0"/>
            <a:ext cx="7312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A578D-A2D8-459A-9306-00C18298405D}"/>
              </a:ext>
            </a:extLst>
          </p:cNvPr>
          <p:cNvSpPr txBox="1"/>
          <p:nvPr/>
        </p:nvSpPr>
        <p:spPr>
          <a:xfrm>
            <a:off x="7287846" y="6627168"/>
            <a:ext cx="4894094" cy="2308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" panose="02000503030000020004" pitchFamily="2" charset="0"/>
                <a:ea typeface="+mn-ea"/>
                <a:cs typeface="+mn-cs"/>
              </a:rPr>
              <a:t>Llandrindod Wells station - https://news.tfw.wales/resources/4s6td-qtfsb-m5hgq-aeylt-we9z9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F69DF-6EC1-4BEA-94FF-D22DB736819B}"/>
              </a:ext>
            </a:extLst>
          </p:cNvPr>
          <p:cNvSpPr/>
          <p:nvPr/>
        </p:nvSpPr>
        <p:spPr>
          <a:xfrm>
            <a:off x="525999" y="1003389"/>
            <a:ext cx="825410" cy="8254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77912-7233-4C0B-90C0-549BE0A2B511}"/>
              </a:ext>
            </a:extLst>
          </p:cNvPr>
          <p:cNvSpPr txBox="1"/>
          <p:nvPr/>
        </p:nvSpPr>
        <p:spPr>
          <a:xfrm>
            <a:off x="486621" y="2215809"/>
            <a:ext cx="40084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Principles to be agreed and options to explore</a:t>
            </a:r>
          </a:p>
        </p:txBody>
      </p:sp>
    </p:spTree>
    <p:extLst>
      <p:ext uri="{BB962C8B-B14F-4D97-AF65-F5344CB8AC3E}">
        <p14:creationId xmlns:p14="http://schemas.microsoft.com/office/powerpoint/2010/main" val="21131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985A-56CE-4543-B4C1-0CAFDE4DE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4600"/>
          <a:stretch/>
        </p:blipFill>
        <p:spPr>
          <a:xfrm>
            <a:off x="6349525" y="0"/>
            <a:ext cx="58424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11677-5282-4EFD-BD2D-859A118493F5}"/>
              </a:ext>
            </a:extLst>
          </p:cNvPr>
          <p:cNvSpPr txBox="1"/>
          <p:nvPr/>
        </p:nvSpPr>
        <p:spPr>
          <a:xfrm>
            <a:off x="731292" y="920182"/>
            <a:ext cx="562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Example case studies: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Bus frequency cost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CA3BA-FD62-40BF-88F7-382DF2302FA8}"/>
              </a:ext>
            </a:extLst>
          </p:cNvPr>
          <p:cNvSpPr txBox="1"/>
          <p:nvPr/>
        </p:nvSpPr>
        <p:spPr>
          <a:xfrm>
            <a:off x="735564" y="2252544"/>
            <a:ext cx="60583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" panose="02000503030000020004" pitchFamily="2" charset="0"/>
              </a:rPr>
              <a:t>Two pilot areas chosen to explore options to boost services to required standard: Ceredigion and Denbighshire.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Wales Sans Body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" panose="02000503030000020004" pitchFamily="2" charset="0"/>
              </a:rPr>
              <a:t>For each, a high level service design was developed for hourly services and associated estimated costs.</a:t>
            </a:r>
          </a:p>
        </p:txBody>
      </p:sp>
    </p:spTree>
    <p:extLst>
      <p:ext uri="{BB962C8B-B14F-4D97-AF65-F5344CB8AC3E}">
        <p14:creationId xmlns:p14="http://schemas.microsoft.com/office/powerpoint/2010/main" val="34808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00BEBA-3746-41F7-8768-45A1E0172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28657"/>
              </p:ext>
            </p:extLst>
          </p:nvPr>
        </p:nvGraphicFramePr>
        <p:xfrm>
          <a:off x="581848" y="1023985"/>
          <a:ext cx="5981323" cy="47416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07670">
                  <a:extLst>
                    <a:ext uri="{9D8B030D-6E8A-4147-A177-3AD203B41FA5}">
                      <a16:colId xmlns:a16="http://schemas.microsoft.com/office/drawing/2014/main" val="289565146"/>
                    </a:ext>
                  </a:extLst>
                </a:gridCol>
                <a:gridCol w="649480">
                  <a:extLst>
                    <a:ext uri="{9D8B030D-6E8A-4147-A177-3AD203B41FA5}">
                      <a16:colId xmlns:a16="http://schemas.microsoft.com/office/drawing/2014/main" val="1214389323"/>
                    </a:ext>
                  </a:extLst>
                </a:gridCol>
                <a:gridCol w="2348121">
                  <a:extLst>
                    <a:ext uri="{9D8B030D-6E8A-4147-A177-3AD203B41FA5}">
                      <a16:colId xmlns:a16="http://schemas.microsoft.com/office/drawing/2014/main" val="4251289746"/>
                    </a:ext>
                  </a:extLst>
                </a:gridCol>
                <a:gridCol w="1976052">
                  <a:extLst>
                    <a:ext uri="{9D8B030D-6E8A-4147-A177-3AD203B41FA5}">
                      <a16:colId xmlns:a16="http://schemas.microsoft.com/office/drawing/2014/main" val="111698073"/>
                    </a:ext>
                  </a:extLst>
                </a:gridCol>
              </a:tblGrid>
              <a:tr h="3685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u="none" strike="noStrike" dirty="0">
                          <a:effectLst/>
                          <a:latin typeface="Wales Sans Body Medium" panose="02000603030000020004" pitchFamily="2" charset="0"/>
                        </a:rPr>
                        <a:t>Place</a:t>
                      </a:r>
                      <a:r>
                        <a:rPr lang="en-GB" sz="1600" b="0" dirty="0">
                          <a:effectLst/>
                          <a:latin typeface="Wales Sans Body Medium" panose="02000603030000020004" pitchFamily="2" charset="0"/>
                        </a:rPr>
                        <a:t> </a:t>
                      </a:r>
                      <a:endParaRPr lang="en-GB" sz="1600" b="0" i="0" dirty="0">
                        <a:effectLst/>
                        <a:latin typeface="Wales Sans Body Medium" panose="020006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u="none" strike="noStrike">
                          <a:effectLst/>
                          <a:latin typeface="Wales Sans Body Medium" panose="02000603030000020004" pitchFamily="2" charset="0"/>
                        </a:rPr>
                        <a:t>Pop.</a:t>
                      </a:r>
                      <a:r>
                        <a:rPr lang="en-GB" sz="1600" b="0">
                          <a:effectLst/>
                          <a:latin typeface="Wales Sans Body Medium" panose="02000603030000020004" pitchFamily="2" charset="0"/>
                        </a:rPr>
                        <a:t> </a:t>
                      </a:r>
                      <a:endParaRPr lang="en-GB" sz="1600" b="0" i="0">
                        <a:effectLst/>
                        <a:latin typeface="Wales Sans Body Medium" panose="020006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u="none" strike="noStrike">
                          <a:effectLst/>
                          <a:latin typeface="Wales Sans Body Medium" panose="02000603030000020004" pitchFamily="2" charset="0"/>
                        </a:rPr>
                        <a:t>Current Bus Service</a:t>
                      </a:r>
                      <a:r>
                        <a:rPr lang="en-GB" sz="1600" b="0">
                          <a:effectLst/>
                          <a:latin typeface="Wales Sans Body Medium" panose="02000603030000020004" pitchFamily="2" charset="0"/>
                        </a:rPr>
                        <a:t> </a:t>
                      </a:r>
                      <a:endParaRPr lang="en-GB" sz="1600" b="0" i="0">
                        <a:effectLst/>
                        <a:latin typeface="Wales Sans Body Medium" panose="020006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600" b="0" u="none" strike="noStrike" dirty="0">
                          <a:effectLst/>
                          <a:latin typeface="Wales Sans Body Medium" panose="02000603030000020004" pitchFamily="2" charset="0"/>
                        </a:rPr>
                        <a:t>Action Required</a:t>
                      </a:r>
                      <a:r>
                        <a:rPr lang="en-GB" sz="1600" b="0" dirty="0">
                          <a:effectLst/>
                          <a:latin typeface="Wales Sans Body Medium" panose="02000603030000020004" pitchFamily="2" charset="0"/>
                        </a:rPr>
                        <a:t> </a:t>
                      </a:r>
                      <a:endParaRPr lang="en-GB" sz="1600" b="0" i="0" dirty="0">
                        <a:effectLst/>
                        <a:latin typeface="Wales Sans Body Medium" panose="02000603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16913"/>
                  </a:ext>
                </a:extLst>
              </a:tr>
              <a:tr h="9452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Aberporth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1241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T5 – 12 trips M – F; 7 trips Sat.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552 – 1 trip Th; 2 trips F&amp;S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554 – 5 trips M – F; 3 trips Sat.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Increase T5 to hourly M-S and introduce Sunday service.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74749"/>
                  </a:ext>
                </a:extLst>
              </a:tr>
              <a:tr h="9452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Borth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1399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512 – 11 trips (hourly 08:00 – 18:00)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Add 1 extra trip am and pm M-S and introduce Sunday service.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18251"/>
                  </a:ext>
                </a:extLst>
              </a:tr>
              <a:tr h="6568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err="1">
                          <a:effectLst/>
                          <a:latin typeface="Wales Sans Body" panose="02000503030000020004" pitchFamily="2" charset="0"/>
                        </a:rPr>
                        <a:t>Felinfach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346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T1 – 10 trips M – S (until 19:00)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Increase T1 to hourly M-S and increase Sunday service.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1568"/>
                  </a:ext>
                </a:extLst>
              </a:tr>
              <a:tr h="15381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err="1">
                          <a:effectLst/>
                          <a:latin typeface="Wales Sans Body" panose="02000503030000020004" pitchFamily="2" charset="0"/>
                        </a:rPr>
                        <a:t>Hengell</a:t>
                      </a:r>
                      <a:r>
                        <a:rPr lang="en-GB" sz="1400" u="none" strike="noStrike">
                          <a:effectLst/>
                          <a:latin typeface="Wales Sans Body" panose="02000503030000020004" pitchFamily="2" charset="0"/>
                        </a:rPr>
                        <a:t> </a:t>
                      </a:r>
                      <a:r>
                        <a:rPr lang="en-GB" sz="1400" u="none" strike="noStrike" err="1">
                          <a:effectLst/>
                          <a:latin typeface="Wales Sans Body" panose="02000503030000020004" pitchFamily="2" charset="0"/>
                        </a:rPr>
                        <a:t>Uchaf</a:t>
                      </a:r>
                      <a:r>
                        <a:rPr lang="en-GB" sz="140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5 minutes walk from T5 in New Quay 11 trips to Aberystwyth 06:30 – 18:30 M – S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9 trips to Haverfordwest 09:00 – 20:30 M-S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400" u="none" strike="noStrike" dirty="0">
                          <a:effectLst/>
                          <a:latin typeface="Wales Sans Body" panose="02000503030000020004" pitchFamily="2" charset="0"/>
                        </a:rPr>
                        <a:t>Increase T5 to hourly M-S and introduce Sunday service.</a:t>
                      </a:r>
                      <a:r>
                        <a:rPr lang="en-GB" sz="1400" dirty="0">
                          <a:effectLst/>
                          <a:latin typeface="Wales Sans Body" panose="02000503030000020004" pitchFamily="2" charset="0"/>
                        </a:rPr>
                        <a:t> </a:t>
                      </a:r>
                      <a:endParaRPr lang="en-GB" sz="1400" b="0" i="0" dirty="0">
                        <a:effectLst/>
                        <a:latin typeface="Wales Sans Body" panose="02000503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752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21386B-2EED-437A-AD1D-66A6DABE6D46}"/>
              </a:ext>
            </a:extLst>
          </p:cNvPr>
          <p:cNvSpPr txBox="1"/>
          <p:nvPr/>
        </p:nvSpPr>
        <p:spPr>
          <a:xfrm>
            <a:off x="470646" y="347611"/>
            <a:ext cx="4477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Ceredigion excerpt: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19A57-0FD7-4A96-A7BA-DFC9A21DE69B}"/>
              </a:ext>
            </a:extLst>
          </p:cNvPr>
          <p:cNvSpPr txBox="1"/>
          <p:nvPr/>
        </p:nvSpPr>
        <p:spPr>
          <a:xfrm>
            <a:off x="7423450" y="347611"/>
            <a:ext cx="358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Cost estimates: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C911B-DD73-482F-8087-DCF42283B992}"/>
              </a:ext>
            </a:extLst>
          </p:cNvPr>
          <p:cNvSpPr txBox="1"/>
          <p:nvPr/>
        </p:nvSpPr>
        <p:spPr>
          <a:xfrm>
            <a:off x="7423450" y="1045237"/>
            <a:ext cx="41988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Wales Sans Body Medium" panose="02000603030000020004" pitchFamily="2" charset="0"/>
              </a:rPr>
              <a:t>Ceredigion:</a:t>
            </a:r>
          </a:p>
          <a:p>
            <a:r>
              <a:rPr lang="en-GB" sz="2000" dirty="0">
                <a:latin typeface="Wales Sans Body" panose="02000503030000020004" pitchFamily="2" charset="0"/>
              </a:rPr>
              <a:t>Monday – Saturday: £1.09M</a:t>
            </a:r>
          </a:p>
          <a:p>
            <a:r>
              <a:rPr lang="en-GB" sz="2000" dirty="0">
                <a:latin typeface="Wales Sans Body" panose="02000503030000020004" pitchFamily="2" charset="0"/>
              </a:rPr>
              <a:t>Sunday: £0.6M</a:t>
            </a:r>
          </a:p>
          <a:p>
            <a:endParaRPr lang="en-GB" sz="2000" dirty="0">
              <a:latin typeface="Wales Sans Body Medium" panose="02000603030000020004" pitchFamily="2" charset="0"/>
            </a:endParaRPr>
          </a:p>
          <a:p>
            <a:r>
              <a:rPr lang="en-GB" sz="2000" dirty="0">
                <a:latin typeface="Wales Sans Body Medium" panose="02000603030000020004" pitchFamily="2" charset="0"/>
              </a:rPr>
              <a:t>Denbighshire:</a:t>
            </a:r>
          </a:p>
          <a:p>
            <a:r>
              <a:rPr lang="en-GB" sz="2000" dirty="0">
                <a:latin typeface="Wales Sans Body" panose="02000503030000020004" pitchFamily="2" charset="0"/>
              </a:rPr>
              <a:t>Monday – Saturday: £0.31M</a:t>
            </a:r>
          </a:p>
          <a:p>
            <a:r>
              <a:rPr lang="en-GB" sz="2000" dirty="0">
                <a:latin typeface="Wales Sans Body" panose="02000503030000020004" pitchFamily="2" charset="0"/>
              </a:rPr>
              <a:t>Sunday: £58K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20B61B-7742-41B2-A5CB-35E4781BEC72}"/>
              </a:ext>
            </a:extLst>
          </p:cNvPr>
          <p:cNvCxnSpPr/>
          <p:nvPr/>
        </p:nvCxnSpPr>
        <p:spPr>
          <a:xfrm>
            <a:off x="7067374" y="418744"/>
            <a:ext cx="0" cy="55547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57CAFA-464C-4AD0-AFC9-433FD213CEE0}"/>
              </a:ext>
            </a:extLst>
          </p:cNvPr>
          <p:cNvSpPr txBox="1"/>
          <p:nvPr/>
        </p:nvSpPr>
        <p:spPr>
          <a:xfrm>
            <a:off x="7423450" y="3750660"/>
            <a:ext cx="41988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Wales Sans Body" panose="02000503030000020004" pitchFamily="2" charset="0"/>
              </a:rPr>
              <a:t>Not confirmed with bus companies – or considered impact of COVID on "baseline" service viability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Wales Sans Body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Wales Sans Body" panose="02000503030000020004" pitchFamily="2" charset="0"/>
              </a:rPr>
              <a:t>Costs based on £130K p.a. for an all-day/week bus (excluding Sunday); £40 an hour for a part day/week bus; £25K p.a. for a Sunday all day bus</a:t>
            </a:r>
          </a:p>
        </p:txBody>
      </p:sp>
    </p:spTree>
    <p:extLst>
      <p:ext uri="{BB962C8B-B14F-4D97-AF65-F5344CB8AC3E}">
        <p14:creationId xmlns:p14="http://schemas.microsoft.com/office/powerpoint/2010/main" val="8872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994721-B625-420F-86AE-BF7A585CB0F4}"/>
              </a:ext>
            </a:extLst>
          </p:cNvPr>
          <p:cNvSpPr txBox="1"/>
          <p:nvPr/>
        </p:nvSpPr>
        <p:spPr>
          <a:xfrm>
            <a:off x="581742" y="407431"/>
            <a:ext cx="447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Potential issues: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8B150-6CCC-40D4-A7C7-69B5D95AB1F4}"/>
              </a:ext>
            </a:extLst>
          </p:cNvPr>
          <p:cNvSpPr txBox="1"/>
          <p:nvPr/>
        </p:nvSpPr>
        <p:spPr>
          <a:xfrm>
            <a:off x="815011" y="1260846"/>
            <a:ext cx="105619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 Medium" panose="02000603030000020004" pitchFamily="2" charset="0"/>
              </a:rPr>
              <a:t>Affordability</a:t>
            </a:r>
            <a:r>
              <a:rPr lang="en-GB" sz="2400" dirty="0">
                <a:latin typeface="Wales Sans Body" panose="02000503030000020004" pitchFamily="2" charset="0"/>
              </a:rPr>
              <a:t> – COVID impact on patronage will increase “as is” subsidised service costs, before additional costs shown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Wales Sans Body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 Medium" panose="02000603030000020004" pitchFamily="2" charset="0"/>
              </a:rPr>
              <a:t>Journey times </a:t>
            </a:r>
            <a:r>
              <a:rPr lang="en-GB" sz="2400" dirty="0">
                <a:latin typeface="Wales Sans Body" panose="02000503030000020004" pitchFamily="2" charset="0"/>
              </a:rPr>
              <a:t>– Buses will be routed circuitously to cover all villages, which will increase journey times for many.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Wales Sans Body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 Medium" panose="02000603030000020004" pitchFamily="2" charset="0"/>
              </a:rPr>
              <a:t>Demand</a:t>
            </a:r>
            <a:r>
              <a:rPr lang="en-GB" sz="2400" dirty="0">
                <a:latin typeface="Wales Sans Body" panose="02000503030000020004" pitchFamily="2" charset="0"/>
              </a:rPr>
              <a:t> – Should grow with a better service, but is not proven for an hourly service and buses may often be empty, especially initially.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Wales Sans Body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Wales Sans Body Medium" panose="02000603030000020004" pitchFamily="2" charset="0"/>
              </a:rPr>
              <a:t>Coverage</a:t>
            </a:r>
            <a:r>
              <a:rPr lang="en-GB" sz="2400" dirty="0">
                <a:latin typeface="Wales Sans Body" panose="02000503030000020004" pitchFamily="2" charset="0"/>
              </a:rPr>
              <a:t> – people in smaller settlements (e.g. population &lt;300) and more isolated settlements may not benefit from the additional services.</a:t>
            </a:r>
          </a:p>
        </p:txBody>
      </p:sp>
    </p:spTree>
    <p:extLst>
      <p:ext uri="{BB962C8B-B14F-4D97-AF65-F5344CB8AC3E}">
        <p14:creationId xmlns:p14="http://schemas.microsoft.com/office/powerpoint/2010/main" val="7216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BF23A6-754B-4A71-BD5C-63BBEE383BA1}"/>
              </a:ext>
            </a:extLst>
          </p:cNvPr>
          <p:cNvSpPr txBox="1"/>
          <p:nvPr/>
        </p:nvSpPr>
        <p:spPr>
          <a:xfrm>
            <a:off x="492009" y="185243"/>
            <a:ext cx="666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ales Sans Body Medium" panose="02000603030000020004" pitchFamily="2" charset="0"/>
                <a:ea typeface="+mn-ea"/>
                <a:cs typeface="+mn-cs"/>
              </a:rPr>
              <a:t>Factors to consider going forward: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C1667-BAA1-4FA1-B04B-964A82D7222E}"/>
              </a:ext>
            </a:extLst>
          </p:cNvPr>
          <p:cNvSpPr txBox="1"/>
          <p:nvPr/>
        </p:nvSpPr>
        <p:spPr>
          <a:xfrm>
            <a:off x="1546298" y="6114519"/>
            <a:ext cx="64696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Wales Sans Body Medium" panose="02000603030000020004" pitchFamily="2" charset="0"/>
              </a:rPr>
              <a:t>Note:</a:t>
            </a:r>
            <a:r>
              <a:rPr lang="en-GB" sz="1050" i="1" dirty="0">
                <a:latin typeface="Wales Sans Body" panose="02000503030000020004" pitchFamily="2" charset="0"/>
              </a:rPr>
              <a:t> List not finalised. Factors may be subject to change.</a:t>
            </a:r>
            <a:endParaRPr lang="en-GB" sz="700" i="1" dirty="0">
              <a:latin typeface="Wales Sans Body" panose="02000503030000020004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CE193E-13AF-47C0-B9F8-5B348FD1DFAF}"/>
              </a:ext>
            </a:extLst>
          </p:cNvPr>
          <p:cNvGrpSpPr/>
          <p:nvPr/>
        </p:nvGrpSpPr>
        <p:grpSpPr>
          <a:xfrm>
            <a:off x="615297" y="769119"/>
            <a:ext cx="5499218" cy="1162228"/>
            <a:chOff x="615297" y="769119"/>
            <a:chExt cx="5499218" cy="11622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8209E58-D895-493B-9ED9-F25E6927D156}"/>
                </a:ext>
              </a:extLst>
            </p:cNvPr>
            <p:cNvSpPr/>
            <p:nvPr/>
          </p:nvSpPr>
          <p:spPr>
            <a:xfrm>
              <a:off x="615297" y="769119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653D2D-E2DA-41D2-AC62-0A4847D93347}"/>
                </a:ext>
              </a:extLst>
            </p:cNvPr>
            <p:cNvSpPr txBox="1"/>
            <p:nvPr/>
          </p:nvSpPr>
          <p:spPr>
            <a:xfrm>
              <a:off x="1546298" y="873179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Policy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Do local or national policies align with the existing transport provision, and to what extent can they be used to plan/prioritise schemes to improve the provision?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523629-DAB4-43B7-AF0A-5440981605D8}"/>
                </a:ext>
              </a:extLst>
            </p:cNvPr>
            <p:cNvSpPr/>
            <p:nvPr/>
          </p:nvSpPr>
          <p:spPr>
            <a:xfrm>
              <a:off x="837606" y="1107040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77FD85-A571-431F-B5D1-2E4060718A4D}"/>
              </a:ext>
            </a:extLst>
          </p:cNvPr>
          <p:cNvGrpSpPr/>
          <p:nvPr/>
        </p:nvGrpSpPr>
        <p:grpSpPr>
          <a:xfrm>
            <a:off x="615297" y="2035407"/>
            <a:ext cx="5499218" cy="1162228"/>
            <a:chOff x="615297" y="2035407"/>
            <a:chExt cx="5499218" cy="116222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18E8962-CA03-42E9-8453-3D53AC001DE4}"/>
                </a:ext>
              </a:extLst>
            </p:cNvPr>
            <p:cNvSpPr/>
            <p:nvPr/>
          </p:nvSpPr>
          <p:spPr>
            <a:xfrm>
              <a:off x="615297" y="2035407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BF75D5-90AE-4739-AE42-B9242A0C5338}"/>
                </a:ext>
              </a:extLst>
            </p:cNvPr>
            <p:cNvSpPr txBox="1"/>
            <p:nvPr/>
          </p:nvSpPr>
          <p:spPr>
            <a:xfrm>
              <a:off x="1546298" y="2139467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Demand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Using datasets such as the regional transport models or mobile phone data to identify key movement patterns, opportunities be found for more targeted interventions?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26A881-5B9B-45D6-A23C-9DFD812445B3}"/>
                </a:ext>
              </a:extLst>
            </p:cNvPr>
            <p:cNvSpPr/>
            <p:nvPr/>
          </p:nvSpPr>
          <p:spPr>
            <a:xfrm>
              <a:off x="837606" y="2373328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B3F8CD-BEA7-481D-82EF-DA53CDDC9C62}"/>
              </a:ext>
            </a:extLst>
          </p:cNvPr>
          <p:cNvGrpSpPr/>
          <p:nvPr/>
        </p:nvGrpSpPr>
        <p:grpSpPr>
          <a:xfrm>
            <a:off x="615297" y="3301695"/>
            <a:ext cx="5499218" cy="1162228"/>
            <a:chOff x="615297" y="3301695"/>
            <a:chExt cx="5499218" cy="116222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22D2202-6418-47FC-84F2-6C2B2D666426}"/>
                </a:ext>
              </a:extLst>
            </p:cNvPr>
            <p:cNvSpPr/>
            <p:nvPr/>
          </p:nvSpPr>
          <p:spPr>
            <a:xfrm>
              <a:off x="615297" y="3301695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4879F-31DB-4D2D-A1EB-E30DC663FE21}"/>
                </a:ext>
              </a:extLst>
            </p:cNvPr>
            <p:cNvSpPr txBox="1"/>
            <p:nvPr/>
          </p:nvSpPr>
          <p:spPr>
            <a:xfrm>
              <a:off x="1546298" y="3405755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Economic/Finance &amp; Social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What budget is available for transport interventions in rural areas? How can the various economic and social impacts of accessibility to public transport be valued?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88678-D14C-4AB5-888F-60D81F32EB27}"/>
                </a:ext>
              </a:extLst>
            </p:cNvPr>
            <p:cNvSpPr/>
            <p:nvPr/>
          </p:nvSpPr>
          <p:spPr>
            <a:xfrm>
              <a:off x="837606" y="3639616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8505D8-64B4-4E9C-958F-B873D89DC9DE}"/>
              </a:ext>
            </a:extLst>
          </p:cNvPr>
          <p:cNvGrpSpPr/>
          <p:nvPr/>
        </p:nvGrpSpPr>
        <p:grpSpPr>
          <a:xfrm>
            <a:off x="615297" y="4567983"/>
            <a:ext cx="5499218" cy="1162228"/>
            <a:chOff x="615297" y="4567983"/>
            <a:chExt cx="5499218" cy="116222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6D803CE-E40A-452E-8D0B-005FAF7F904C}"/>
                </a:ext>
              </a:extLst>
            </p:cNvPr>
            <p:cNvSpPr/>
            <p:nvPr/>
          </p:nvSpPr>
          <p:spPr>
            <a:xfrm>
              <a:off x="615297" y="4567983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86B05D-5E04-4033-8165-D7DEDDA4E3E9}"/>
                </a:ext>
              </a:extLst>
            </p:cNvPr>
            <p:cNvSpPr txBox="1"/>
            <p:nvPr/>
          </p:nvSpPr>
          <p:spPr>
            <a:xfrm>
              <a:off x="1546298" y="4672043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Modal Shift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What opportunities exist to encourage modal shift in line with national or local policies, and are there risks of unintended impacts of other modes of transport (e.g. induced demand)?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0B5E1C-3A25-48E1-8115-1FD2D71EEF16}"/>
                </a:ext>
              </a:extLst>
            </p:cNvPr>
            <p:cNvSpPr/>
            <p:nvPr/>
          </p:nvSpPr>
          <p:spPr>
            <a:xfrm>
              <a:off x="837605" y="4905904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A7FFF8-5FA9-45B0-93D4-E9FE3AAC2BF7}"/>
              </a:ext>
            </a:extLst>
          </p:cNvPr>
          <p:cNvGrpSpPr/>
          <p:nvPr/>
        </p:nvGrpSpPr>
        <p:grpSpPr>
          <a:xfrm>
            <a:off x="6228460" y="769119"/>
            <a:ext cx="5499218" cy="1162228"/>
            <a:chOff x="6228460" y="769119"/>
            <a:chExt cx="5499218" cy="116222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12BAEC-A8FF-4CC3-8E29-7EDE637AEC6C}"/>
                </a:ext>
              </a:extLst>
            </p:cNvPr>
            <p:cNvSpPr/>
            <p:nvPr/>
          </p:nvSpPr>
          <p:spPr>
            <a:xfrm>
              <a:off x="6228460" y="769119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AE0D37-5306-4F1A-ACAD-9420F13195E2}"/>
                </a:ext>
              </a:extLst>
            </p:cNvPr>
            <p:cNvSpPr txBox="1"/>
            <p:nvPr/>
          </p:nvSpPr>
          <p:spPr>
            <a:xfrm>
              <a:off x="7159461" y="873179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WIMD/Levels of Deprivation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By combining WIMD data with the frequency-based analysis, are there any identifiable trends regarding how areas currently have access to public transport based on their level of deprivation?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22CF452-A580-4FE3-B571-9E307FFC31CD}"/>
                </a:ext>
              </a:extLst>
            </p:cNvPr>
            <p:cNvSpPr/>
            <p:nvPr/>
          </p:nvSpPr>
          <p:spPr>
            <a:xfrm>
              <a:off x="6450769" y="1107040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743CD6-9A64-40BC-A3FD-A89BD0ADAFD7}"/>
              </a:ext>
            </a:extLst>
          </p:cNvPr>
          <p:cNvGrpSpPr/>
          <p:nvPr/>
        </p:nvGrpSpPr>
        <p:grpSpPr>
          <a:xfrm>
            <a:off x="6228460" y="2035407"/>
            <a:ext cx="5499218" cy="1162228"/>
            <a:chOff x="6228460" y="2035407"/>
            <a:chExt cx="5499218" cy="116222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D53801-4260-49CD-8786-5D77C80470FA}"/>
                </a:ext>
              </a:extLst>
            </p:cNvPr>
            <p:cNvSpPr/>
            <p:nvPr/>
          </p:nvSpPr>
          <p:spPr>
            <a:xfrm>
              <a:off x="6228460" y="2035407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650898-2707-4D8F-A759-CD7197A6A77E}"/>
                </a:ext>
              </a:extLst>
            </p:cNvPr>
            <p:cNvSpPr txBox="1"/>
            <p:nvPr/>
          </p:nvSpPr>
          <p:spPr>
            <a:xfrm>
              <a:off x="7159461" y="2139467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Active Travel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To what extent can safe active travel routes be provided to nearby centres and towns to encourage modal shift in rural communities?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A55DC2-C0E6-437B-91B4-58DF2219FD16}"/>
                </a:ext>
              </a:extLst>
            </p:cNvPr>
            <p:cNvSpPr/>
            <p:nvPr/>
          </p:nvSpPr>
          <p:spPr>
            <a:xfrm>
              <a:off x="6450769" y="2373328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25FD3B-C73E-492D-9E77-191152E2A6D4}"/>
              </a:ext>
            </a:extLst>
          </p:cNvPr>
          <p:cNvGrpSpPr/>
          <p:nvPr/>
        </p:nvGrpSpPr>
        <p:grpSpPr>
          <a:xfrm>
            <a:off x="6228460" y="3301695"/>
            <a:ext cx="5499218" cy="1162228"/>
            <a:chOff x="6228460" y="3301695"/>
            <a:chExt cx="5499218" cy="116222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FD8103C-F582-45BB-905A-AC3447974A6A}"/>
                </a:ext>
              </a:extLst>
            </p:cNvPr>
            <p:cNvSpPr/>
            <p:nvPr/>
          </p:nvSpPr>
          <p:spPr>
            <a:xfrm>
              <a:off x="6228460" y="3301695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F8DA20-812E-4AC8-8CA2-061C2597866C}"/>
                </a:ext>
              </a:extLst>
            </p:cNvPr>
            <p:cNvSpPr txBox="1"/>
            <p:nvPr/>
          </p:nvSpPr>
          <p:spPr>
            <a:xfrm>
              <a:off x="7159461" y="3405755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Option Prioritisation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How can potential interventions be scored or prioritised to ensure the greatest benefits are found? Do rural-specific considerations need to be made compared to existing methods?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3FF370-70A2-462D-B606-80ACB815990A}"/>
                </a:ext>
              </a:extLst>
            </p:cNvPr>
            <p:cNvSpPr/>
            <p:nvPr/>
          </p:nvSpPr>
          <p:spPr>
            <a:xfrm>
              <a:off x="6450769" y="3639616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9C4934-27F2-41D8-93C1-1517C09CA5DB}"/>
              </a:ext>
            </a:extLst>
          </p:cNvPr>
          <p:cNvGrpSpPr/>
          <p:nvPr/>
        </p:nvGrpSpPr>
        <p:grpSpPr>
          <a:xfrm>
            <a:off x="6228460" y="4567983"/>
            <a:ext cx="5499218" cy="1162228"/>
            <a:chOff x="6228460" y="4567983"/>
            <a:chExt cx="5499218" cy="116222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6A4E1BB-228F-492B-952B-10FA87A581BB}"/>
                </a:ext>
              </a:extLst>
            </p:cNvPr>
            <p:cNvSpPr/>
            <p:nvPr/>
          </p:nvSpPr>
          <p:spPr>
            <a:xfrm>
              <a:off x="6228460" y="4567983"/>
              <a:ext cx="5499218" cy="1162228"/>
            </a:xfrm>
            <a:prstGeom prst="roundRect">
              <a:avLst>
                <a:gd name="adj" fmla="val 4393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3E36D4-451E-49A8-9B19-92097B568C8C}"/>
                </a:ext>
              </a:extLst>
            </p:cNvPr>
            <p:cNvSpPr txBox="1"/>
            <p:nvPr/>
          </p:nvSpPr>
          <p:spPr>
            <a:xfrm>
              <a:off x="7159461" y="4672043"/>
              <a:ext cx="4478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  <a:latin typeface="Wales Sans Body Medium" panose="02000603030000020004" pitchFamily="2" charset="0"/>
                </a:rPr>
                <a:t>Innovation</a:t>
              </a:r>
            </a:p>
            <a:p>
              <a:r>
                <a:rPr lang="en-GB" sz="1200" dirty="0">
                  <a:latin typeface="Wales Sans Body" panose="02000503030000020004" pitchFamily="2" charset="0"/>
                </a:rPr>
                <a:t>To what extent can alternative modes, interventions and schemes be considered to encourage innovative solutions to transport issues (e.g. car clubs, digital connectivity, car-share)?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FD7082-DEBE-4AEB-B35C-0C95F3D3C3B3}"/>
                </a:ext>
              </a:extLst>
            </p:cNvPr>
            <p:cNvSpPr/>
            <p:nvPr/>
          </p:nvSpPr>
          <p:spPr>
            <a:xfrm>
              <a:off x="6450768" y="4905904"/>
              <a:ext cx="486383" cy="4863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latin typeface="Wales Sans Body Medium" panose="02000603030000020004" pitchFamily="2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5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B92745C-EDA1-453E-BC63-1B6A28FC54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9498" y="1796266"/>
            <a:ext cx="7939596" cy="1053591"/>
          </a:xfrm>
        </p:spPr>
        <p:txBody>
          <a:bodyPr/>
          <a:lstStyle/>
          <a:p>
            <a:pPr algn="l" eaLnBrk="1" hangingPunct="1"/>
            <a:r>
              <a:rPr lang="en-GB" altLang="en-US" sz="54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Diolch/Thank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F445B4-0D39-4316-B0F8-6F321204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98" y="3967503"/>
            <a:ext cx="7939596" cy="5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hangingPunct="1"/>
            <a:r>
              <a:rPr lang="en-GB" altLang="en-US" sz="320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30</a:t>
            </a:r>
            <a:r>
              <a:rPr lang="en-GB" altLang="en-US" sz="3200" baseline="3000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th</a:t>
            </a:r>
            <a:r>
              <a:rPr lang="en-GB" altLang="en-US" sz="320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 </a:t>
            </a:r>
            <a:r>
              <a:rPr lang="en-GB" altLang="en-US" sz="3200" dirty="0">
                <a:effectLst>
                  <a:glow rad="63500">
                    <a:schemeClr val="tx1"/>
                  </a:glow>
                </a:effectLst>
                <a:latin typeface="Wales Sans Body" panose="02000503030000020004" pitchFamily="2" charset="0"/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2845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835BBC-74F8-43A3-AA82-31DE9D7AF7C7}"/>
              </a:ext>
            </a:extLst>
          </p:cNvPr>
          <p:cNvSpPr txBox="1"/>
          <p:nvPr/>
        </p:nvSpPr>
        <p:spPr>
          <a:xfrm>
            <a:off x="285719" y="272318"/>
            <a:ext cx="544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Rural Agenda: </a:t>
            </a:r>
            <a:r>
              <a:rPr lang="en-GB" sz="3200" dirty="0" err="1">
                <a:solidFill>
                  <a:srgbClr val="FF0000"/>
                </a:solidFill>
                <a:latin typeface="Wales Sans Body Medium" panose="02000603030000020004" pitchFamily="2" charset="0"/>
              </a:rPr>
              <a:t>Llwbyr</a:t>
            </a:r>
            <a:r>
              <a:rPr lang="en-GB" sz="32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 Newydd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EEF9C6-F020-40B7-B774-51EAD4D84761}"/>
              </a:ext>
            </a:extLst>
          </p:cNvPr>
          <p:cNvSpPr/>
          <p:nvPr/>
        </p:nvSpPr>
        <p:spPr>
          <a:xfrm>
            <a:off x="423067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9A13DA-48FA-4842-AEC6-5EE5BE6152BB}"/>
              </a:ext>
            </a:extLst>
          </p:cNvPr>
          <p:cNvSpPr/>
          <p:nvPr/>
        </p:nvSpPr>
        <p:spPr>
          <a:xfrm>
            <a:off x="3344096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DEC130-C00E-44FB-B6DC-0C0299EA4046}"/>
              </a:ext>
            </a:extLst>
          </p:cNvPr>
          <p:cNvSpPr/>
          <p:nvPr/>
        </p:nvSpPr>
        <p:spPr>
          <a:xfrm>
            <a:off x="6265125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BB395E-3C95-4096-8E4F-F2283BACBB6C}"/>
              </a:ext>
            </a:extLst>
          </p:cNvPr>
          <p:cNvSpPr/>
          <p:nvPr/>
        </p:nvSpPr>
        <p:spPr>
          <a:xfrm>
            <a:off x="564205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7AB1-EB0B-4D1E-8EB6-142692F933C7}"/>
              </a:ext>
            </a:extLst>
          </p:cNvPr>
          <p:cNvSpPr txBox="1"/>
          <p:nvPr/>
        </p:nvSpPr>
        <p:spPr>
          <a:xfrm>
            <a:off x="486621" y="2540550"/>
            <a:ext cx="25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Transport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CEB37-A07D-4BF6-9E24-7E384FB0B9CC}"/>
              </a:ext>
            </a:extLst>
          </p:cNvPr>
          <p:cNvSpPr txBox="1"/>
          <p:nvPr/>
        </p:nvSpPr>
        <p:spPr>
          <a:xfrm>
            <a:off x="478347" y="3144767"/>
            <a:ext cx="2519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Active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Road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D58F-58B9-4F79-92B8-CCC00F5F1108}"/>
              </a:ext>
            </a:extLst>
          </p:cNvPr>
          <p:cNvSpPr/>
          <p:nvPr/>
        </p:nvSpPr>
        <p:spPr>
          <a:xfrm>
            <a:off x="3485235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5AB80-FC4C-4D8F-8186-958ACEE46150}"/>
              </a:ext>
            </a:extLst>
          </p:cNvPr>
          <p:cNvSpPr txBox="1"/>
          <p:nvPr/>
        </p:nvSpPr>
        <p:spPr>
          <a:xfrm>
            <a:off x="3407651" y="2540550"/>
            <a:ext cx="25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Transport related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602FB6-F31A-4D9D-AF98-C3ADEC8A8C94}"/>
              </a:ext>
            </a:extLst>
          </p:cNvPr>
          <p:cNvSpPr/>
          <p:nvPr/>
        </p:nvSpPr>
        <p:spPr>
          <a:xfrm>
            <a:off x="6400287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A7FC2-4474-4C87-8F79-16BFC0E15ED1}"/>
              </a:ext>
            </a:extLst>
          </p:cNvPr>
          <p:cNvSpPr txBox="1"/>
          <p:nvPr/>
        </p:nvSpPr>
        <p:spPr>
          <a:xfrm>
            <a:off x="6322703" y="2540550"/>
            <a:ext cx="25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Digital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D8114234-B0D5-4067-8862-AEC6483A08BD}"/>
              </a:ext>
            </a:extLst>
          </p:cNvPr>
          <p:cNvSpPr/>
          <p:nvPr/>
        </p:nvSpPr>
        <p:spPr>
          <a:xfrm>
            <a:off x="3051693" y="2849319"/>
            <a:ext cx="246553" cy="954107"/>
          </a:xfrm>
          <a:prstGeom prst="chevron">
            <a:avLst>
              <a:gd name="adj" fmla="val 719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6A84EFFF-1353-4D12-8F2B-461E85483770}"/>
              </a:ext>
            </a:extLst>
          </p:cNvPr>
          <p:cNvSpPr/>
          <p:nvPr/>
        </p:nvSpPr>
        <p:spPr>
          <a:xfrm>
            <a:off x="5972723" y="2849319"/>
            <a:ext cx="246553" cy="954107"/>
          </a:xfrm>
          <a:prstGeom prst="chevron">
            <a:avLst>
              <a:gd name="adj" fmla="val 719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B3AC02-F7BE-445F-B08A-756940DD38F2}"/>
              </a:ext>
            </a:extLst>
          </p:cNvPr>
          <p:cNvSpPr txBox="1"/>
          <p:nvPr/>
        </p:nvSpPr>
        <p:spPr>
          <a:xfrm>
            <a:off x="3394742" y="3144767"/>
            <a:ext cx="2519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Local journeys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E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Car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Car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Bus and taxi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New transport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903B7-668C-4BD9-821D-5F6BCA997A96}"/>
              </a:ext>
            </a:extLst>
          </p:cNvPr>
          <p:cNvSpPr txBox="1"/>
          <p:nvPr/>
        </p:nvSpPr>
        <p:spPr>
          <a:xfrm>
            <a:off x="6466027" y="3144767"/>
            <a:ext cx="2519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Superfast work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Home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</p:txBody>
      </p:sp>
      <p:pic>
        <p:nvPicPr>
          <p:cNvPr id="3" name="Graphic 2" descr="Cloud Computing with solid fill">
            <a:extLst>
              <a:ext uri="{FF2B5EF4-FFF2-40B4-BE49-F238E27FC236}">
                <a16:creationId xmlns:a16="http://schemas.microsoft.com/office/drawing/2014/main" id="{7149F793-B4B9-4B38-8CB6-C1138B84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2571" y="1257044"/>
            <a:ext cx="914400" cy="914400"/>
          </a:xfrm>
          <a:prstGeom prst="rect">
            <a:avLst/>
          </a:prstGeom>
        </p:spPr>
      </p:pic>
      <p:pic>
        <p:nvPicPr>
          <p:cNvPr id="5" name="Graphic 4" descr="Plug with solid fill">
            <a:extLst>
              <a:ext uri="{FF2B5EF4-FFF2-40B4-BE49-F238E27FC236}">
                <a16:creationId xmlns:a16="http://schemas.microsoft.com/office/drawing/2014/main" id="{CDB86479-26E4-48DE-B0C0-314432066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1961" y="1272762"/>
            <a:ext cx="914400" cy="914400"/>
          </a:xfrm>
          <a:prstGeom prst="rect">
            <a:avLst/>
          </a:prstGeom>
        </p:spPr>
      </p:pic>
      <p:pic>
        <p:nvPicPr>
          <p:cNvPr id="7" name="Graphic 6" descr="Network outline">
            <a:extLst>
              <a:ext uri="{FF2B5EF4-FFF2-40B4-BE49-F238E27FC236}">
                <a16:creationId xmlns:a16="http://schemas.microsoft.com/office/drawing/2014/main" id="{EBED4748-DE4A-4FEB-B5BF-2928F56A5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128" y="1262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835BBC-74F8-43A3-AA82-31DE9D7AF7C7}"/>
              </a:ext>
            </a:extLst>
          </p:cNvPr>
          <p:cNvSpPr txBox="1"/>
          <p:nvPr/>
        </p:nvSpPr>
        <p:spPr>
          <a:xfrm>
            <a:off x="285719" y="272318"/>
            <a:ext cx="544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Rural Agenda: Three Phases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EEF9C6-F020-40B7-B774-51EAD4D84761}"/>
              </a:ext>
            </a:extLst>
          </p:cNvPr>
          <p:cNvSpPr/>
          <p:nvPr/>
        </p:nvSpPr>
        <p:spPr>
          <a:xfrm>
            <a:off x="423067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9A13DA-48FA-4842-AEC6-5EE5BE6152BB}"/>
              </a:ext>
            </a:extLst>
          </p:cNvPr>
          <p:cNvSpPr/>
          <p:nvPr/>
        </p:nvSpPr>
        <p:spPr>
          <a:xfrm>
            <a:off x="3344096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DEC130-C00E-44FB-B6DC-0C0299EA4046}"/>
              </a:ext>
            </a:extLst>
          </p:cNvPr>
          <p:cNvSpPr/>
          <p:nvPr/>
        </p:nvSpPr>
        <p:spPr>
          <a:xfrm>
            <a:off x="6265125" y="1198120"/>
            <a:ext cx="2582779" cy="4267200"/>
          </a:xfrm>
          <a:prstGeom prst="roundRect">
            <a:avLst>
              <a:gd name="adj" fmla="val 2381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C67B55-CA13-4089-B430-C2004B012B37}"/>
              </a:ext>
            </a:extLst>
          </p:cNvPr>
          <p:cNvSpPr/>
          <p:nvPr/>
        </p:nvSpPr>
        <p:spPr>
          <a:xfrm>
            <a:off x="9186154" y="1198120"/>
            <a:ext cx="2582779" cy="4267200"/>
          </a:xfrm>
          <a:prstGeom prst="roundRect">
            <a:avLst>
              <a:gd name="adj" fmla="val 2381"/>
            </a:avLst>
          </a:prstGeom>
          <a:solidFill>
            <a:schemeClr val="accent3">
              <a:alpha val="2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BB395E-3C95-4096-8E4F-F2283BACBB6C}"/>
              </a:ext>
            </a:extLst>
          </p:cNvPr>
          <p:cNvSpPr/>
          <p:nvPr/>
        </p:nvSpPr>
        <p:spPr>
          <a:xfrm>
            <a:off x="564205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7AB1-EB0B-4D1E-8EB6-142692F933C7}"/>
              </a:ext>
            </a:extLst>
          </p:cNvPr>
          <p:cNvSpPr txBox="1"/>
          <p:nvPr/>
        </p:nvSpPr>
        <p:spPr>
          <a:xfrm>
            <a:off x="486621" y="2540550"/>
            <a:ext cx="251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Defining the scope – What is rural?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CEB37-A07D-4BF6-9E24-7E384FB0B9CC}"/>
              </a:ext>
            </a:extLst>
          </p:cNvPr>
          <p:cNvSpPr txBox="1"/>
          <p:nvPr/>
        </p:nvSpPr>
        <p:spPr>
          <a:xfrm>
            <a:off x="486621" y="3337862"/>
            <a:ext cx="2519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Defining urban/rural areas of Wales relevant to the scope of the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Identifying individual settlements within the rural areas.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20D58F-58B9-4F79-92B8-CCC00F5F1108}"/>
              </a:ext>
            </a:extLst>
          </p:cNvPr>
          <p:cNvSpPr/>
          <p:nvPr/>
        </p:nvSpPr>
        <p:spPr>
          <a:xfrm>
            <a:off x="3485235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5AB80-FC4C-4D8F-8186-958ACEE46150}"/>
              </a:ext>
            </a:extLst>
          </p:cNvPr>
          <p:cNvSpPr txBox="1"/>
          <p:nvPr/>
        </p:nvSpPr>
        <p:spPr>
          <a:xfrm>
            <a:off x="3407651" y="2540550"/>
            <a:ext cx="251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How well connected is rural Wales?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AB5EB-4607-41D2-BF4F-9889A75CA3B3}"/>
              </a:ext>
            </a:extLst>
          </p:cNvPr>
          <p:cNvSpPr txBox="1"/>
          <p:nvPr/>
        </p:nvSpPr>
        <p:spPr>
          <a:xfrm>
            <a:off x="3407651" y="3337862"/>
            <a:ext cx="2519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Wales Sans Body" panose="02000503030000020004" pitchFamily="2" charset="0"/>
              </a:rPr>
              <a:t>Compiling/analysing the existing public transport provision data for each of the rural settlements.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602FB6-F31A-4D9D-AF98-C3ADEC8A8C94}"/>
              </a:ext>
            </a:extLst>
          </p:cNvPr>
          <p:cNvSpPr/>
          <p:nvPr/>
        </p:nvSpPr>
        <p:spPr>
          <a:xfrm>
            <a:off x="6400287" y="1353768"/>
            <a:ext cx="486383" cy="486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Wales Sans Body Medium" panose="02000603030000020004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A7FC2-4474-4C87-8F79-16BFC0E15ED1}"/>
              </a:ext>
            </a:extLst>
          </p:cNvPr>
          <p:cNvSpPr txBox="1"/>
          <p:nvPr/>
        </p:nvSpPr>
        <p:spPr>
          <a:xfrm>
            <a:off x="6322703" y="2540550"/>
            <a:ext cx="251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Principles to be agreed and options to explore.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851A0D-E3C9-47FA-95C8-6D4D021BAA15}"/>
              </a:ext>
            </a:extLst>
          </p:cNvPr>
          <p:cNvSpPr txBox="1"/>
          <p:nvPr/>
        </p:nvSpPr>
        <p:spPr>
          <a:xfrm>
            <a:off x="6322703" y="3619966"/>
            <a:ext cx="2519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Wales Sans Body" panose="02000503030000020004" pitchFamily="2" charset="0"/>
              </a:rPr>
              <a:t>Local authority pilot area case studies leading to development of an all-Wales methodology.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Wales Sans Body" panose="02000503030000020004" pitchFamily="2" charset="0"/>
              </a:rPr>
              <a:t>Range of factors and options to explore.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Wales Sans Body" panose="02000503030000020004" pitchFamily="2" charset="0"/>
              </a:rPr>
              <a:t>All-Wales prioritisation method for options.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4A2839-1E2E-4730-8143-8E432FED3FF7}"/>
              </a:ext>
            </a:extLst>
          </p:cNvPr>
          <p:cNvSpPr txBox="1"/>
          <p:nvPr/>
        </p:nvSpPr>
        <p:spPr>
          <a:xfrm>
            <a:off x="9270322" y="2731555"/>
            <a:ext cx="241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Delivery Plan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D8114234-B0D5-4067-8862-AEC6483A08BD}"/>
              </a:ext>
            </a:extLst>
          </p:cNvPr>
          <p:cNvSpPr/>
          <p:nvPr/>
        </p:nvSpPr>
        <p:spPr>
          <a:xfrm>
            <a:off x="3051693" y="2849319"/>
            <a:ext cx="246553" cy="954107"/>
          </a:xfrm>
          <a:prstGeom prst="chevron">
            <a:avLst>
              <a:gd name="adj" fmla="val 719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6A84EFFF-1353-4D12-8F2B-461E85483770}"/>
              </a:ext>
            </a:extLst>
          </p:cNvPr>
          <p:cNvSpPr/>
          <p:nvPr/>
        </p:nvSpPr>
        <p:spPr>
          <a:xfrm>
            <a:off x="5972723" y="2849319"/>
            <a:ext cx="246553" cy="954107"/>
          </a:xfrm>
          <a:prstGeom prst="chevron">
            <a:avLst>
              <a:gd name="adj" fmla="val 719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0AAB1D02-7965-4135-A4A2-DD9E1BD51F21}"/>
              </a:ext>
            </a:extLst>
          </p:cNvPr>
          <p:cNvSpPr/>
          <p:nvPr/>
        </p:nvSpPr>
        <p:spPr>
          <a:xfrm>
            <a:off x="8897517" y="2849318"/>
            <a:ext cx="246553" cy="954107"/>
          </a:xfrm>
          <a:prstGeom prst="chevron">
            <a:avLst>
              <a:gd name="adj" fmla="val 719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9" name="Graphic 28" descr="Checklist outline">
            <a:extLst>
              <a:ext uri="{FF2B5EF4-FFF2-40B4-BE49-F238E27FC236}">
                <a16:creationId xmlns:a16="http://schemas.microsoft.com/office/drawing/2014/main" id="{B3D64D34-512C-4335-8D9D-D9A97A66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957" y="1343561"/>
            <a:ext cx="1133235" cy="1133235"/>
          </a:xfrm>
          <a:prstGeom prst="rect">
            <a:avLst/>
          </a:prstGeom>
        </p:spPr>
      </p:pic>
      <p:pic>
        <p:nvPicPr>
          <p:cNvPr id="31" name="Graphic 30" descr="Network outline">
            <a:extLst>
              <a:ext uri="{FF2B5EF4-FFF2-40B4-BE49-F238E27FC236}">
                <a16:creationId xmlns:a16="http://schemas.microsoft.com/office/drawing/2014/main" id="{0D13B7EB-842B-489C-9559-4F808A2B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2640" y="1275950"/>
            <a:ext cx="1133235" cy="1133235"/>
          </a:xfrm>
          <a:prstGeom prst="rect">
            <a:avLst/>
          </a:prstGeom>
        </p:spPr>
      </p:pic>
      <p:pic>
        <p:nvPicPr>
          <p:cNvPr id="33" name="Graphic 32" descr="Forest scene outline">
            <a:extLst>
              <a:ext uri="{FF2B5EF4-FFF2-40B4-BE49-F238E27FC236}">
                <a16:creationId xmlns:a16="http://schemas.microsoft.com/office/drawing/2014/main" id="{D748608B-2769-4E23-9AA9-27CD533F2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2851" y="1353767"/>
            <a:ext cx="1133235" cy="11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flecsi Pembs coast">
            <a:extLst>
              <a:ext uri="{FF2B5EF4-FFF2-40B4-BE49-F238E27FC236}">
                <a16:creationId xmlns:a16="http://schemas.microsoft.com/office/drawing/2014/main" id="{45769FFD-99A1-4130-AA75-4630B0AC4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-32" r="13969" b="32"/>
          <a:stretch/>
        </p:blipFill>
        <p:spPr bwMode="auto">
          <a:xfrm>
            <a:off x="4882718" y="0"/>
            <a:ext cx="72992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A578D-A2D8-459A-9306-00C18298405D}"/>
              </a:ext>
            </a:extLst>
          </p:cNvPr>
          <p:cNvSpPr txBox="1"/>
          <p:nvPr/>
        </p:nvSpPr>
        <p:spPr>
          <a:xfrm>
            <a:off x="7371844" y="6627168"/>
            <a:ext cx="4810096" cy="2308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>
                <a:solidFill>
                  <a:schemeClr val="bg1"/>
                </a:solidFill>
                <a:latin typeface="Wales Sans Body" panose="02000503030000020004" pitchFamily="2" charset="0"/>
              </a:rPr>
              <a:t>Fflecsi in Pembrokeshire - https://news.tfw.wales/resources/kqdx5-4cs8v-3mf0j-9jnxc-gi3sl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F69DF-6EC1-4BEA-94FF-D22DB736819B}"/>
              </a:ext>
            </a:extLst>
          </p:cNvPr>
          <p:cNvSpPr/>
          <p:nvPr/>
        </p:nvSpPr>
        <p:spPr>
          <a:xfrm>
            <a:off x="525999" y="1182852"/>
            <a:ext cx="825410" cy="8254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77912-7233-4C0B-90C0-549BE0A2B511}"/>
              </a:ext>
            </a:extLst>
          </p:cNvPr>
          <p:cNvSpPr txBox="1"/>
          <p:nvPr/>
        </p:nvSpPr>
        <p:spPr>
          <a:xfrm>
            <a:off x="486621" y="2395272"/>
            <a:ext cx="4008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Defining the scope – What is rural?</a:t>
            </a:r>
          </a:p>
        </p:txBody>
      </p:sp>
    </p:spTree>
    <p:extLst>
      <p:ext uri="{BB962C8B-B14F-4D97-AF65-F5344CB8AC3E}">
        <p14:creationId xmlns:p14="http://schemas.microsoft.com/office/powerpoint/2010/main" val="17656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33914" y="259160"/>
            <a:ext cx="429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Identifying what is rural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18E90-44E0-4833-84A1-09D7C4FC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5" r="9107"/>
          <a:stretch/>
        </p:blipFill>
        <p:spPr>
          <a:xfrm>
            <a:off x="4891595" y="0"/>
            <a:ext cx="730040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9075B-C57C-4140-969F-45C6C738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92" y="2894533"/>
            <a:ext cx="2446232" cy="731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E860E-8CCA-4059-80CF-66FD41D41D87}"/>
              </a:ext>
            </a:extLst>
          </p:cNvPr>
          <p:cNvSpPr txBox="1"/>
          <p:nvPr/>
        </p:nvSpPr>
        <p:spPr>
          <a:xfrm>
            <a:off x="333914" y="1450699"/>
            <a:ext cx="4362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Rural Urban Classification 2011 (ONS)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Accepted industry standard method of distinguishing rural and urban areas across England and Wales.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Following a review of the RUC11 classification categories, it was decided to exclude the ‘D1: Rural towns and fringe’ category. This helps to refine areas in-scope more appropriately.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The 5 most rural RUC11 categories are now included as being within scope.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Output areas within Wales that are also within these categories have been used for the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33914" y="268587"/>
            <a:ext cx="429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Identifying individual settlements in rural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E860E-8CCA-4059-80CF-66FD41D41D87}"/>
              </a:ext>
            </a:extLst>
          </p:cNvPr>
          <p:cNvSpPr txBox="1"/>
          <p:nvPr/>
        </p:nvSpPr>
        <p:spPr>
          <a:xfrm>
            <a:off x="333914" y="1488407"/>
            <a:ext cx="4362373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Built-up areas are defined by Office of National Statistics (ONS) as land which is ‘irreversibly urban in character’, meaning that they are characteristic of a village, town or city. They include areas of built-up land with a minimum of 20 hectares (200,000m2). Only areas with less than 200 metres between them are linked to become a single built-up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/>
              </a:rPr>
              <a:t>Using ONS built-up areas allows us to analyse the individual settlements rather than large zones which contain multiple settlements, and also gives us access to ONS population estimates.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/>
              </a:rPr>
              <a:t>Where RUC11 categories spatially joined with built-up areas we used population weighted centres to improve the accuracy of which built-up areas should be included in the analysis.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45C8B-8112-4566-82E2-CA33C845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1" y="37708"/>
            <a:ext cx="5377759" cy="4032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F36768-7D2E-453F-A040-0D091093FF85}"/>
              </a:ext>
            </a:extLst>
          </p:cNvPr>
          <p:cNvSpPr txBox="1"/>
          <p:nvPr/>
        </p:nvSpPr>
        <p:spPr>
          <a:xfrm>
            <a:off x="7810309" y="4069856"/>
            <a:ext cx="155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Wales Sans Body" panose="02000503030000020004" pitchFamily="2" charset="0"/>
              </a:rPr>
              <a:t>&lt; Broad Haven BUA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C3A71-ADE2-468D-B432-759EC4B2E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87" y="4569440"/>
            <a:ext cx="5147034" cy="214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AF8A4-C269-4699-B2DB-F6A66EC2A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16" y="2687432"/>
            <a:ext cx="2683657" cy="2016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12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th Llanrwst station: Credit: Robert Mann">
            <a:extLst>
              <a:ext uri="{FF2B5EF4-FFF2-40B4-BE49-F238E27FC236}">
                <a16:creationId xmlns:a16="http://schemas.microsoft.com/office/drawing/2014/main" id="{2F21AA22-1C11-4FCA-A509-7200D80C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/>
          <a:stretch/>
        </p:blipFill>
        <p:spPr bwMode="auto">
          <a:xfrm>
            <a:off x="4879648" y="0"/>
            <a:ext cx="7312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5A578D-A2D8-459A-9306-00C18298405D}"/>
              </a:ext>
            </a:extLst>
          </p:cNvPr>
          <p:cNvSpPr txBox="1"/>
          <p:nvPr/>
        </p:nvSpPr>
        <p:spPr>
          <a:xfrm>
            <a:off x="6428874" y="6627168"/>
            <a:ext cx="5753066" cy="2308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Wales Sans Body" panose="02000503030000020004" pitchFamily="2" charset="0"/>
              </a:rPr>
              <a:t>North Llanrwst station (Credit: Robert Mann) - https://news.tfw.wales/resources/yb0u4-xti2t-zkr9g-nigma-t3i31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5F69DF-6EC1-4BEA-94FF-D22DB736819B}"/>
              </a:ext>
            </a:extLst>
          </p:cNvPr>
          <p:cNvSpPr/>
          <p:nvPr/>
        </p:nvSpPr>
        <p:spPr>
          <a:xfrm>
            <a:off x="525999" y="1182852"/>
            <a:ext cx="825410" cy="8254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77912-7233-4C0B-90C0-549BE0A2B511}"/>
              </a:ext>
            </a:extLst>
          </p:cNvPr>
          <p:cNvSpPr txBox="1"/>
          <p:nvPr/>
        </p:nvSpPr>
        <p:spPr>
          <a:xfrm>
            <a:off x="486621" y="2395272"/>
            <a:ext cx="4008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How well connected is rural Wales?</a:t>
            </a:r>
          </a:p>
        </p:txBody>
      </p:sp>
    </p:spTree>
    <p:extLst>
      <p:ext uri="{BB962C8B-B14F-4D97-AF65-F5344CB8AC3E}">
        <p14:creationId xmlns:p14="http://schemas.microsoft.com/office/powerpoint/2010/main" val="15573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31277" y="196267"/>
            <a:ext cx="416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Consistent hourly PT service (≥ 1 per hour)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E73A1-51CF-4F02-B472-EE96EBEC2101}"/>
              </a:ext>
            </a:extLst>
          </p:cNvPr>
          <p:cNvSpPr txBox="1"/>
          <p:nvPr/>
        </p:nvSpPr>
        <p:spPr>
          <a:xfrm>
            <a:off x="331277" y="1224962"/>
            <a:ext cx="4163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Using TRACC software, all PT stops and stations with a consistent frequency of at least 1 per hour between 7am-7pm on a weekday, Saturday and Sunday were identified and plotted.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This was then overlaid with the Built-up areas incl. sub-divisions (BUASDs) to identify which built-up areas contained PT stops/stations with services of at least 1 per hour in 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Wales Sans Body" panose="02000503030000020004" pitchFamily="2" charset="0"/>
              </a:rPr>
              <a:t>The summary statistics are categorised in groups based on the population estimates for rural built-up areas. Examples are given here for all rural BUASDs in Wales and an excerpt of rural BUASDs with a population between 300 and 499.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708E0C7-5D86-4E55-9432-C2CB00AC9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182780"/>
              </p:ext>
            </p:extLst>
          </p:nvPr>
        </p:nvGraphicFramePr>
        <p:xfrm>
          <a:off x="5015562" y="673321"/>
          <a:ext cx="2160876" cy="264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FD4B14C-F1B9-4940-868E-F0222837D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839873"/>
              </p:ext>
            </p:extLst>
          </p:nvPr>
        </p:nvGraphicFramePr>
        <p:xfrm>
          <a:off x="7775822" y="619820"/>
          <a:ext cx="4163629" cy="277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4F7EE18-8AD1-4CF5-9F8C-3C6F79FFA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198689"/>
              </p:ext>
            </p:extLst>
          </p:nvPr>
        </p:nvGraphicFramePr>
        <p:xfrm>
          <a:off x="6563788" y="4440511"/>
          <a:ext cx="2793773" cy="223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B11F69-7A30-4C36-9244-8E2E99DDF19C}"/>
              </a:ext>
            </a:extLst>
          </p:cNvPr>
          <p:cNvCxnSpPr/>
          <p:nvPr/>
        </p:nvCxnSpPr>
        <p:spPr>
          <a:xfrm>
            <a:off x="5115135" y="3474718"/>
            <a:ext cx="68243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526FF1-5235-4DC4-AA29-91629F154CD4}"/>
              </a:ext>
            </a:extLst>
          </p:cNvPr>
          <p:cNvSpPr txBox="1"/>
          <p:nvPr/>
        </p:nvSpPr>
        <p:spPr>
          <a:xfrm>
            <a:off x="7029623" y="1653724"/>
            <a:ext cx="7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cs typeface="Calibri" panose="020F0502020204030204" pitchFamily="34" charset="0"/>
              </a:rPr>
              <a:t>→</a:t>
            </a:r>
            <a:endParaRPr lang="en-GB" sz="4000" b="1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9E42A34-1F98-4727-9C48-DC6D13401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946418"/>
              </p:ext>
            </p:extLst>
          </p:nvPr>
        </p:nvGraphicFramePr>
        <p:xfrm>
          <a:off x="4931694" y="4377356"/>
          <a:ext cx="1881208" cy="230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EBF4010-3807-47DA-ABBE-2A3EDE0A87B8}"/>
              </a:ext>
            </a:extLst>
          </p:cNvPr>
          <p:cNvSpPr txBox="1"/>
          <p:nvPr/>
        </p:nvSpPr>
        <p:spPr>
          <a:xfrm>
            <a:off x="6583643" y="5173876"/>
            <a:ext cx="7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cs typeface="Calibri" panose="020F0502020204030204" pitchFamily="34" charset="0"/>
              </a:rPr>
              <a:t>→</a:t>
            </a:r>
            <a:endParaRPr lang="en-GB" sz="4000" b="1" dirty="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1EE245F-CD4C-4CAA-93FF-887A5B8AC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2989"/>
              </p:ext>
            </p:extLst>
          </p:nvPr>
        </p:nvGraphicFramePr>
        <p:xfrm>
          <a:off x="9116929" y="4235117"/>
          <a:ext cx="2903621" cy="253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3C416BF-AF62-41A0-9A25-D0A57DD6231A}"/>
              </a:ext>
            </a:extLst>
          </p:cNvPr>
          <p:cNvSpPr txBox="1"/>
          <p:nvPr/>
        </p:nvSpPr>
        <p:spPr>
          <a:xfrm>
            <a:off x="8588836" y="5205453"/>
            <a:ext cx="7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cs typeface="Calibri" panose="020F0502020204030204" pitchFamily="34" charset="0"/>
              </a:rPr>
              <a:t>→</a:t>
            </a:r>
            <a:endParaRPr lang="en-GB" sz="4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09983-5594-4468-ADC6-6B92A397D576}"/>
              </a:ext>
            </a:extLst>
          </p:cNvPr>
          <p:cNvSpPr txBox="1"/>
          <p:nvPr/>
        </p:nvSpPr>
        <p:spPr>
          <a:xfrm>
            <a:off x="5115135" y="175605"/>
            <a:ext cx="661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All rural built-up areas (incl. sub-divisions) in Wales: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873F4-76AB-4301-912A-F9EB26B79812}"/>
              </a:ext>
            </a:extLst>
          </p:cNvPr>
          <p:cNvSpPr txBox="1"/>
          <p:nvPr/>
        </p:nvSpPr>
        <p:spPr>
          <a:xfrm>
            <a:off x="5115135" y="3627754"/>
            <a:ext cx="661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Wales Sans Body Medium" panose="02000603030000020004" pitchFamily="2" charset="0"/>
              </a:rPr>
              <a:t>Rural built-up areas (incl. sub-divisions) in Wales with population between 300 and 499:</a:t>
            </a:r>
          </a:p>
        </p:txBody>
      </p:sp>
    </p:spTree>
    <p:extLst>
      <p:ext uri="{BB962C8B-B14F-4D97-AF65-F5344CB8AC3E}">
        <p14:creationId xmlns:p14="http://schemas.microsoft.com/office/powerpoint/2010/main" val="16564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9D0719-E001-42EA-BD68-017FBA2CF075}"/>
              </a:ext>
            </a:extLst>
          </p:cNvPr>
          <p:cNvSpPr txBox="1"/>
          <p:nvPr/>
        </p:nvSpPr>
        <p:spPr>
          <a:xfrm>
            <a:off x="342572" y="347849"/>
            <a:ext cx="307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Bus frequency (incl. &lt; 1 per hour)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AE98F-C1C7-4F0A-8A55-F5C604F63B0F}"/>
              </a:ext>
            </a:extLst>
          </p:cNvPr>
          <p:cNvSpPr txBox="1"/>
          <p:nvPr/>
        </p:nvSpPr>
        <p:spPr>
          <a:xfrm>
            <a:off x="250208" y="1579640"/>
            <a:ext cx="4352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Using Basemap bus route line data, the bus route lines were clipped to only include those which pass through a built-up area during a range of time periods on weekdays, Saturdays and Sundays.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The analysis is conducted in two ways. For </a:t>
            </a:r>
            <a:r>
              <a:rPr lang="en-GB" sz="14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max</a:t>
            </a: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 frequency, the service with the highest frequency is assigned to each built-up area, whereas for </a:t>
            </a:r>
            <a:r>
              <a:rPr lang="en-GB" sz="1400" dirty="0">
                <a:solidFill>
                  <a:schemeClr val="bg1"/>
                </a:solidFill>
                <a:latin typeface="Wales Sans Body Medium" panose="02000603030000020004" pitchFamily="2" charset="0"/>
              </a:rPr>
              <a:t>total</a:t>
            </a: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 frequency, the combined total of all services is assigned to each built-up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Wales Sans Body" panose="02000503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Wales Sans Body" panose="02000503030000020004" pitchFamily="2" charset="0"/>
              </a:rPr>
              <a:t>The summary statistics are categorised in groups based on the population estimates for rural built-up areas. Examples are given here for max bus frequency in rural BUASDs in Wales with a population between 300 and 499, and also an example of the difference between max and total frequency figures.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D3FFCD-D94A-4E1D-808A-097547FE7083}"/>
              </a:ext>
            </a:extLst>
          </p:cNvPr>
          <p:cNvSpPr txBox="1"/>
          <p:nvPr/>
        </p:nvSpPr>
        <p:spPr>
          <a:xfrm>
            <a:off x="5205843" y="4201827"/>
            <a:ext cx="328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Wales Sans Body" panose="02000503030000020004" pitchFamily="2" charset="0"/>
              </a:rPr>
              <a:t>Max hourly frequency available: </a:t>
            </a:r>
          </a:p>
          <a:p>
            <a:r>
              <a:rPr lang="en-GB" sz="3200" dirty="0">
                <a:latin typeface="Wales Sans Body Medium" panose="02000603030000020004" pitchFamily="2" charset="0"/>
              </a:rPr>
              <a:t>2 bph</a:t>
            </a:r>
          </a:p>
          <a:p>
            <a:endParaRPr lang="en-GB" sz="2400" dirty="0">
              <a:latin typeface="Wales Sans Body Medium" panose="02000603030000020004" pitchFamily="2" charset="0"/>
            </a:endParaRPr>
          </a:p>
          <a:p>
            <a:r>
              <a:rPr lang="en-GB" sz="1600" dirty="0">
                <a:latin typeface="Wales Sans Body" panose="02000503030000020004" pitchFamily="2" charset="0"/>
              </a:rPr>
              <a:t>Total hourly frequency: </a:t>
            </a:r>
          </a:p>
          <a:p>
            <a:r>
              <a:rPr lang="en-GB" sz="3200" dirty="0">
                <a:latin typeface="Wales Sans Body Medium" panose="02000603030000020004" pitchFamily="2" charset="0"/>
              </a:rPr>
              <a:t>2.75 bph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0C979-8892-425C-B361-2314AAEE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57" y="4211352"/>
            <a:ext cx="4315150" cy="242609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FA216A-2602-49F7-87F8-FCF43D433F09}"/>
              </a:ext>
            </a:extLst>
          </p:cNvPr>
          <p:cNvCxnSpPr/>
          <p:nvPr/>
        </p:nvCxnSpPr>
        <p:spPr>
          <a:xfrm>
            <a:off x="5124660" y="3989068"/>
            <a:ext cx="68243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DF0EE7C0-CEE5-4167-92E8-BC4FD9327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26894"/>
              </p:ext>
            </p:extLst>
          </p:nvPr>
        </p:nvGraphicFramePr>
        <p:xfrm>
          <a:off x="5124660" y="220550"/>
          <a:ext cx="6884947" cy="34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028926F-37AA-4B96-AF7D-33AFCEEE882F}"/>
              </a:ext>
            </a:extLst>
          </p:cNvPr>
          <p:cNvSpPr txBox="1"/>
          <p:nvPr/>
        </p:nvSpPr>
        <p:spPr>
          <a:xfrm>
            <a:off x="1788226" y="5771487"/>
            <a:ext cx="29643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Wales Sans Body" panose="02000503030000020004" pitchFamily="2" charset="0"/>
              </a:rPr>
              <a:t>AM peak: 07:00 – 08:59</a:t>
            </a:r>
          </a:p>
          <a:p>
            <a:r>
              <a:rPr lang="en-GB" sz="1400" i="1" dirty="0">
                <a:solidFill>
                  <a:schemeClr val="bg1"/>
                </a:solidFill>
                <a:latin typeface="Wales Sans Body" panose="02000503030000020004" pitchFamily="2" charset="0"/>
              </a:rPr>
              <a:t>IP (inter-peak): 09:00 – 15:59</a:t>
            </a:r>
          </a:p>
          <a:p>
            <a:r>
              <a:rPr lang="en-GB" sz="1400" i="1" dirty="0">
                <a:solidFill>
                  <a:schemeClr val="bg1"/>
                </a:solidFill>
                <a:latin typeface="Wales Sans Body" panose="02000503030000020004" pitchFamily="2" charset="0"/>
              </a:rPr>
              <a:t>PM peak: 16:00 – 17:59</a:t>
            </a:r>
          </a:p>
        </p:txBody>
      </p:sp>
    </p:spTree>
    <p:extLst>
      <p:ext uri="{BB962C8B-B14F-4D97-AF65-F5344CB8AC3E}">
        <p14:creationId xmlns:p14="http://schemas.microsoft.com/office/powerpoint/2010/main" val="1967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270A3EE0-13A5-4EAB-A534-87FD741691F0}" vid="{18A998F9-096C-4A54-83CA-0AA5DC7CA73C}"/>
    </a:ext>
  </a:extLst>
</a:theme>
</file>

<file path=ppt/theme/theme2.xml><?xml version="1.0" encoding="utf-8"?>
<a:theme xmlns:a="http://schemas.openxmlformats.org/drawingml/2006/main" name="Bodies of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270A3EE0-13A5-4EAB-A534-87FD741691F0}" vid="{F682C741-2AA3-4997-94F9-41C778188208}"/>
    </a:ext>
  </a:extLst>
</a:theme>
</file>

<file path=ppt/theme/theme3.xml><?xml version="1.0" encoding="utf-8"?>
<a:theme xmlns:a="http://schemas.openxmlformats.org/drawingml/2006/main" name="Red/White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270A3EE0-13A5-4EAB-A534-87FD741691F0}" vid="{83509139-1012-4CC1-BCF6-51868B7138B8}"/>
    </a:ext>
  </a:extLst>
</a:theme>
</file>

<file path=ppt/theme/theme4.xml><?xml version="1.0" encoding="utf-8"?>
<a:theme xmlns:a="http://schemas.openxmlformats.org/drawingml/2006/main" name="White w/ Red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270A3EE0-13A5-4EAB-A534-87FD741691F0}" vid="{3D6EED02-7529-4F0D-BDA9-D62E11F0C349}"/>
    </a:ext>
  </a:extLst>
</a:theme>
</file>

<file path=ppt/theme/theme5.xml><?xml version="1.0" encoding="utf-8"?>
<a:theme xmlns:a="http://schemas.openxmlformats.org/drawingml/2006/main" name="Red/Bla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270A3EE0-13A5-4EAB-A534-87FD741691F0}" vid="{6F3CF2ED-A79F-4BFE-AAF4-B2EC6BE5FD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5f0b9c-9c61-4e80-a164-68fde4471eff">
      <UserInfo>
        <DisplayName>Ryan Sheehan</DisplayName>
        <AccountId>39</AccountId>
        <AccountType/>
      </UserInfo>
    </SharedWithUsers>
    <TaxCatchAll xmlns="8f5f0b9c-9c61-4e80-a164-68fde4471eff" xsi:nil="true"/>
    <lcf76f155ced4ddcb4097134ff3c332f xmlns="0e8000bc-a53c-4fda-b8ab-85fef19a60a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FEFD154AAC9408454C97C7ED8D155" ma:contentTypeVersion="12" ma:contentTypeDescription="Create a new document." ma:contentTypeScope="" ma:versionID="e3249694362c805afbd626a422851a31">
  <xsd:schema xmlns:xsd="http://www.w3.org/2001/XMLSchema" xmlns:xs="http://www.w3.org/2001/XMLSchema" xmlns:p="http://schemas.microsoft.com/office/2006/metadata/properties" xmlns:ns2="0e8000bc-a53c-4fda-b8ab-85fef19a60a5" xmlns:ns3="8f5f0b9c-9c61-4e80-a164-68fde4471eff" targetNamespace="http://schemas.microsoft.com/office/2006/metadata/properties" ma:root="true" ma:fieldsID="d5700a1e3e8449ecb969714436160155" ns2:_="" ns3:_="">
    <xsd:import namespace="0e8000bc-a53c-4fda-b8ab-85fef19a60a5"/>
    <xsd:import namespace="8f5f0b9c-9c61-4e80-a164-68fde4471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00bc-a53c-4fda-b8ab-85fef19a6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f0b9c-9c61-4e80-a164-68fde4471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f234497-be18-44de-8aa3-01bdb53364a4}" ma:internalName="TaxCatchAll" ma:showField="CatchAllData" ma:web="8f5f0b9c-9c61-4e80-a164-68fde4471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98CF06F-1EEF-489C-BB16-ADE560795846}">
  <ds:schemaRefs>
    <ds:schemaRef ds:uri="http://schemas.microsoft.com/office/2006/documentManagement/types"/>
    <ds:schemaRef ds:uri="http://www.w3.org/XML/1998/namespace"/>
    <ds:schemaRef ds:uri="http://purl.org/dc/elements/1.1/"/>
    <ds:schemaRef ds:uri="0a75a85d-6c4d-4576-b777-ab739a13801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c5e1a0-22d2-4541-8779-fd5921c44730"/>
    <ds:schemaRef ds:uri="http://schemas.microsoft.com/office/2006/metadata/properties"/>
    <ds:schemaRef ds:uri="http://purl.org/dc/terms/"/>
    <ds:schemaRef ds:uri="8f5f0b9c-9c61-4e80-a164-68fde4471eff"/>
    <ds:schemaRef ds:uri="0e8000bc-a53c-4fda-b8ab-85fef19a60a5"/>
  </ds:schemaRefs>
</ds:datastoreItem>
</file>

<file path=customXml/itemProps2.xml><?xml version="1.0" encoding="utf-8"?>
<ds:datastoreItem xmlns:ds="http://schemas.openxmlformats.org/officeDocument/2006/customXml" ds:itemID="{7007AB8E-D710-43E2-9AF7-9E2FC1A2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000bc-a53c-4fda-b8ab-85fef19a60a5"/>
    <ds:schemaRef ds:uri="8f5f0b9c-9c61-4e80-a164-68fde4471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C5248-5542-4BD7-A9F2-81E95082836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7DFFBED-E6D3-4CD5-8F1B-EA69B0E4D067}">
  <ds:schemaRefs>
    <ds:schemaRef ds:uri="http://schemas.microsoft.com/office/2006/metadata/longProperties"/>
  </ds:schemaRefs>
</ds:datastoreItem>
</file>

<file path=docMetadata/LabelInfo.xml><?xml version="1.0" encoding="utf-8"?>
<clbl:labelList xmlns:clbl="http://schemas.microsoft.com/office/2020/mipLabelMetadata">
  <clbl:label id="{87dcd024-3019-4826-9956-ba76b2a04ff4}" enabled="0" method="" siteId="{87dcd024-3019-4826-9956-ba76b2a04f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1725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Title Slide</vt:lpstr>
      <vt:lpstr>Bodies of Text</vt:lpstr>
      <vt:lpstr>Red/White Title</vt:lpstr>
      <vt:lpstr>White w/ Red Line</vt:lpstr>
      <vt:lpstr>Red/Black</vt:lpstr>
      <vt:lpstr>Addressing Rural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Diolch/Thank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Edwards</dc:creator>
  <cp:lastModifiedBy>Lee Robinson</cp:lastModifiedBy>
  <cp:revision>10</cp:revision>
  <dcterms:created xsi:type="dcterms:W3CDTF">2019-04-18T08:30:45Z</dcterms:created>
  <dcterms:modified xsi:type="dcterms:W3CDTF">2024-05-16T11:59:50Z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Megan Spencer-Rigby;Emma Eccles;Megan Kearns;Ian Cater;Lois Park</vt:lpwstr>
  </property>
  <property fmtid="{D5CDD505-2E9C-101B-9397-08002B2CF9AE}" pid="3" name="SharedWithUsers">
    <vt:lpwstr>184;#Megan Spencer-Rigby;#216;#Emma Eccles;#217;#Megan Kearns;#247;#Ian Cater;#89;#Lois Park</vt:lpwstr>
  </property>
  <property fmtid="{D5CDD505-2E9C-101B-9397-08002B2CF9AE}" pid="4" name="ContentTypeId">
    <vt:lpwstr>0x010100D846322B8E6F0744B78058504EF1B2EA</vt:lpwstr>
  </property>
</Properties>
</file>